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1" r:id="rId6"/>
    <p:sldMasterId id="2147483673" r:id="rId7"/>
  </p:sldMasterIdLst>
  <p:notesMasterIdLst>
    <p:notesMasterId r:id="rId34"/>
  </p:notesMasterIdLst>
  <p:handoutMasterIdLst>
    <p:handoutMasterId r:id="rId35"/>
  </p:handoutMasterIdLst>
  <p:sldIdLst>
    <p:sldId id="270" r:id="rId8"/>
    <p:sldId id="305" r:id="rId9"/>
    <p:sldId id="296" r:id="rId10"/>
    <p:sldId id="277" r:id="rId11"/>
    <p:sldId id="298" r:id="rId12"/>
    <p:sldId id="268" r:id="rId13"/>
    <p:sldId id="295" r:id="rId14"/>
    <p:sldId id="271" r:id="rId15"/>
    <p:sldId id="303" r:id="rId16"/>
    <p:sldId id="299" r:id="rId17"/>
    <p:sldId id="272" r:id="rId18"/>
    <p:sldId id="273" r:id="rId19"/>
    <p:sldId id="274" r:id="rId20"/>
    <p:sldId id="293" r:id="rId21"/>
    <p:sldId id="276" r:id="rId22"/>
    <p:sldId id="315" r:id="rId23"/>
    <p:sldId id="314" r:id="rId24"/>
    <p:sldId id="308" r:id="rId25"/>
    <p:sldId id="309" r:id="rId26"/>
    <p:sldId id="310" r:id="rId27"/>
    <p:sldId id="311" r:id="rId28"/>
    <p:sldId id="312" r:id="rId29"/>
    <p:sldId id="313" r:id="rId30"/>
    <p:sldId id="307" r:id="rId31"/>
    <p:sldId id="281" r:id="rId32"/>
    <p:sldId id="304" r:id="rId33"/>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 id="{1E67729C-46DD-0F4C-853E-22A36C8655B2}">
          <p14:sldIdLst>
            <p14:sldId id="270"/>
            <p14:sldId id="305"/>
            <p14:sldId id="296"/>
            <p14:sldId id="277"/>
            <p14:sldId id="298"/>
            <p14:sldId id="268"/>
            <p14:sldId id="295"/>
            <p14:sldId id="271"/>
            <p14:sldId id="303"/>
            <p14:sldId id="299"/>
            <p14:sldId id="272"/>
            <p14:sldId id="273"/>
            <p14:sldId id="274"/>
            <p14:sldId id="293"/>
            <p14:sldId id="276"/>
            <p14:sldId id="315"/>
            <p14:sldId id="314"/>
            <p14:sldId id="308"/>
            <p14:sldId id="309"/>
            <p14:sldId id="310"/>
            <p14:sldId id="311"/>
            <p14:sldId id="312"/>
            <p14:sldId id="313"/>
            <p14:sldId id="307"/>
            <p14:sldId id="281"/>
            <p14:sldId id="304"/>
          </p14:sldIdLst>
        </p14:section>
        <p14:section name="Vervolgpagina's tekst" id="{BAB192C0-B5A9-8F44-AA77-22402B6C39DC}">
          <p14:sldIdLst/>
        </p14:section>
        <p14:section name="Vervolgpagina zonder tekst" id="{42AE13AA-9CED-FA4B-B192-6586D68C9B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4E07"/>
    <a:srgbClr val="381A2D"/>
    <a:srgbClr val="3919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82226" autoAdjust="0"/>
  </p:normalViewPr>
  <p:slideViewPr>
    <p:cSldViewPr snapToGrid="0" snapToObjects="1">
      <p:cViewPr varScale="1">
        <p:scale>
          <a:sx n="60" d="100"/>
          <a:sy n="60" d="100"/>
        </p:scale>
        <p:origin x="17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4987D79D-C01F-4564-95A6-DE62B93BDBB7}" type="datetimeFigureOut">
              <a:rPr lang="nl-NL" smtClean="0"/>
              <a:t>8-4-2019</a:t>
            </a:fld>
            <a:endParaRPr lang="nl-NL"/>
          </a:p>
        </p:txBody>
      </p:sp>
      <p:sp>
        <p:nvSpPr>
          <p:cNvPr id="4" name="Tijdelijke aanduiding voor voettekst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F7ECB6E1-EF06-4E12-BF10-394131264B91}" type="slidenum">
              <a:rPr lang="nl-NL" smtClean="0"/>
              <a:t>‹nr.›</a:t>
            </a:fld>
            <a:endParaRPr lang="nl-NL"/>
          </a:p>
        </p:txBody>
      </p:sp>
    </p:spTree>
    <p:extLst>
      <p:ext uri="{BB962C8B-B14F-4D97-AF65-F5344CB8AC3E}">
        <p14:creationId xmlns:p14="http://schemas.microsoft.com/office/powerpoint/2010/main" val="3253754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BEC8B6C-BBF9-4BF5-BC2C-62D386E0E4B3}" type="datetimeFigureOut">
              <a:rPr lang="nl-NL" smtClean="0"/>
              <a:t>8-4-2019</a:t>
            </a:fld>
            <a:endParaRPr lang="nl-NL"/>
          </a:p>
        </p:txBody>
      </p:sp>
      <p:sp>
        <p:nvSpPr>
          <p:cNvPr id="4" name="Tijdelijke aanduiding voor dia-afbeelding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E2D493B8-E67E-4482-97F1-11D1A69DFB8C}" type="slidenum">
              <a:rPr lang="nl-NL" smtClean="0"/>
              <a:t>‹nr.›</a:t>
            </a:fld>
            <a:endParaRPr lang="nl-NL"/>
          </a:p>
        </p:txBody>
      </p:sp>
    </p:spTree>
    <p:extLst>
      <p:ext uri="{BB962C8B-B14F-4D97-AF65-F5344CB8AC3E}">
        <p14:creationId xmlns:p14="http://schemas.microsoft.com/office/powerpoint/2010/main" val="13496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2D493B8-E67E-4482-97F1-11D1A69DFB8C}" type="slidenum">
              <a:rPr lang="nl-NL" smtClean="0"/>
              <a:t>7</a:t>
            </a:fld>
            <a:endParaRPr lang="nl-NL"/>
          </a:p>
        </p:txBody>
      </p:sp>
    </p:spTree>
    <p:extLst>
      <p:ext uri="{BB962C8B-B14F-4D97-AF65-F5344CB8AC3E}">
        <p14:creationId xmlns:p14="http://schemas.microsoft.com/office/powerpoint/2010/main" val="236738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2D493B8-E67E-4482-97F1-11D1A69DFB8C}" type="slidenum">
              <a:rPr lang="nl-NL" smtClean="0"/>
              <a:t>20</a:t>
            </a:fld>
            <a:endParaRPr lang="nl-NL"/>
          </a:p>
        </p:txBody>
      </p:sp>
    </p:spTree>
    <p:extLst>
      <p:ext uri="{BB962C8B-B14F-4D97-AF65-F5344CB8AC3E}">
        <p14:creationId xmlns:p14="http://schemas.microsoft.com/office/powerpoint/2010/main" val="409454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PRINTS MEENEMEN</a:t>
            </a:r>
            <a:r>
              <a:rPr lang="nl-NL" baseline="0" dirty="0" smtClean="0"/>
              <a:t> van de draft</a:t>
            </a:r>
            <a:endParaRPr lang="nl-NL" dirty="0"/>
          </a:p>
        </p:txBody>
      </p:sp>
      <p:sp>
        <p:nvSpPr>
          <p:cNvPr id="4" name="Tijdelijke aanduiding voor dianummer 3"/>
          <p:cNvSpPr>
            <a:spLocks noGrp="1"/>
          </p:cNvSpPr>
          <p:nvPr>
            <p:ph type="sldNum" sz="quarter" idx="10"/>
          </p:nvPr>
        </p:nvSpPr>
        <p:spPr/>
        <p:txBody>
          <a:bodyPr/>
          <a:lstStyle/>
          <a:p>
            <a:fld id="{E2D493B8-E67E-4482-97F1-11D1A69DFB8C}" type="slidenum">
              <a:rPr lang="nl-NL" smtClean="0"/>
              <a:t>26</a:t>
            </a:fld>
            <a:endParaRPr lang="nl-NL"/>
          </a:p>
        </p:txBody>
      </p:sp>
    </p:spTree>
    <p:extLst>
      <p:ext uri="{BB962C8B-B14F-4D97-AF65-F5344CB8AC3E}">
        <p14:creationId xmlns:p14="http://schemas.microsoft.com/office/powerpoint/2010/main" val="184096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337107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289801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4159177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pagina">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43609" y="332656"/>
            <a:ext cx="7704856" cy="720080"/>
          </a:xfrm>
          <a:prstGeom prst="rect">
            <a:avLst/>
          </a:prstGeom>
        </p:spPr>
        <p:txBody>
          <a:bodyPr>
            <a:normAutofit/>
          </a:bodyPr>
          <a:lstStyle>
            <a:lvl1pPr>
              <a:defRPr sz="30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smtClean="0"/>
              <a:t>Klik om de stijl te bewerken</a:t>
            </a:r>
            <a:endParaRPr lang="nl-NL" dirty="0"/>
          </a:p>
        </p:txBody>
      </p:sp>
      <p:sp>
        <p:nvSpPr>
          <p:cNvPr id="9" name="Tijdelijke aanduiding voor tekst 7"/>
          <p:cNvSpPr>
            <a:spLocks noGrp="1"/>
          </p:cNvSpPr>
          <p:nvPr>
            <p:ph type="body" sz="quarter" idx="13"/>
          </p:nvPr>
        </p:nvSpPr>
        <p:spPr>
          <a:xfrm>
            <a:off x="1034976" y="1412776"/>
            <a:ext cx="7704856" cy="4500000"/>
          </a:xfrm>
          <a:prstGeom prst="rect">
            <a:avLst/>
          </a:prstGeom>
        </p:spPr>
        <p:txBody>
          <a:bodyPr/>
          <a:lstStyle>
            <a:lvl1pPr marL="257168" indent="-257168">
              <a:buClr>
                <a:srgbClr val="FF6600"/>
              </a:buClr>
              <a:buSzPct val="75000"/>
              <a:buFont typeface="Wingdings" panose="05000000000000000000" pitchFamily="2" charset="2"/>
              <a:buChar char=""/>
              <a:defRPr sz="1800">
                <a:latin typeface="Verdana" panose="020B0604030504040204" pitchFamily="34" charset="0"/>
                <a:ea typeface="Verdana" panose="020B0604030504040204" pitchFamily="34" charset="0"/>
                <a:cs typeface="Verdana" panose="020B0604030504040204" pitchFamily="34" charset="0"/>
              </a:defRPr>
            </a:lvl1pPr>
            <a:lvl2pPr marL="600066" indent="-257175">
              <a:buClr>
                <a:srgbClr val="FF6600"/>
              </a:buClr>
              <a:buSzPct val="75000"/>
              <a:buFont typeface="Wingdings" panose="05000000000000000000" pitchFamily="2" charset="2"/>
              <a:buChar char=""/>
              <a:defRPr sz="1600">
                <a:latin typeface="Verdana" panose="020B0604030504040204" pitchFamily="34" charset="0"/>
                <a:ea typeface="Verdana" panose="020B0604030504040204" pitchFamily="34" charset="0"/>
                <a:cs typeface="Verdana" panose="020B0604030504040204" pitchFamily="34" charset="0"/>
              </a:defRPr>
            </a:lvl2pPr>
            <a:lvl3pPr marL="942958" indent="-257175">
              <a:buClr>
                <a:srgbClr val="FF6600"/>
              </a:buClr>
              <a:buSzPct val="75000"/>
              <a:buFont typeface="Wingdings" panose="05000000000000000000" pitchFamily="2" charset="2"/>
              <a:buChar char=""/>
              <a:defRPr sz="1500">
                <a:latin typeface="Verdana" panose="020B0604030504040204" pitchFamily="34" charset="0"/>
                <a:ea typeface="Verdana" panose="020B0604030504040204" pitchFamily="34" charset="0"/>
                <a:cs typeface="Verdana" panose="020B0604030504040204" pitchFamily="34" charset="0"/>
              </a:defRPr>
            </a:lvl3pPr>
            <a:lvl4pPr marL="1285850" indent="-257175">
              <a:buClr>
                <a:srgbClr val="FF6600"/>
              </a:buClr>
              <a:buSzPct val="75000"/>
              <a:buFont typeface="Wingdings" panose="05000000000000000000" pitchFamily="2" charset="2"/>
              <a:buChar char=""/>
              <a:defRPr sz="1500">
                <a:latin typeface="Verdana" panose="020B0604030504040204" pitchFamily="34" charset="0"/>
                <a:ea typeface="Verdana" panose="020B0604030504040204" pitchFamily="34" charset="0"/>
                <a:cs typeface="Verdana" panose="020B0604030504040204" pitchFamily="34" charset="0"/>
              </a:defRPr>
            </a:lvl4pPr>
            <a:lvl5pPr marL="1628741" indent="-257175">
              <a:buClr>
                <a:srgbClr val="FF6600"/>
              </a:buClr>
              <a:buSzPct val="75000"/>
              <a:buFont typeface="Wingdings" panose="05000000000000000000" pitchFamily="2" charset="2"/>
              <a:buChar char=""/>
              <a:defRPr sz="1500">
                <a:latin typeface="Verdana" panose="020B0604030504040204" pitchFamily="34" charset="0"/>
                <a:ea typeface="Verdana" panose="020B0604030504040204" pitchFamily="34" charset="0"/>
                <a:cs typeface="Verdana" panose="020B0604030504040204"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5692828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786412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546128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933752A7-2FB9-DF48-9516-371BA506E0EF}"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798513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933752A7-2FB9-DF48-9516-371BA506E0EF}" type="datetimeFigureOut">
              <a:rPr lang="en-US" smtClean="0">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837633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933752A7-2FB9-DF48-9516-371BA506E0EF}" type="datetimeFigureOut">
              <a:rPr lang="en-US" smtClean="0">
                <a:solidFill>
                  <a:prstClr val="black">
                    <a:tint val="75000"/>
                  </a:prstClr>
                </a:solidFill>
              </a:rPr>
              <a:pPr/>
              <a:t>4/8/2019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5813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933752A7-2FB9-DF48-9516-371BA506E0EF}" type="datetimeFigureOut">
              <a:rPr lang="en-US" smtClean="0">
                <a:solidFill>
                  <a:prstClr val="black">
                    <a:tint val="75000"/>
                  </a:prstClr>
                </a:solidFill>
              </a:rPr>
              <a:pPr/>
              <a:t>4/8/2019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100853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752A7-2FB9-DF48-9516-371BA506E0EF}" type="datetimeFigureOut">
              <a:rPr lang="en-US" smtClean="0">
                <a:solidFill>
                  <a:prstClr val="black">
                    <a:tint val="75000"/>
                  </a:prstClr>
                </a:solidFill>
              </a:rPr>
              <a:pPr/>
              <a:t>4/8/2019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182504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1042272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933752A7-2FB9-DF48-9516-371BA506E0EF}" type="datetimeFigureOut">
              <a:rPr lang="en-US" smtClean="0">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894844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933752A7-2FB9-DF48-9516-371BA506E0EF}" type="datetimeFigureOut">
              <a:rPr lang="en-US" smtClean="0">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122754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593633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933752A7-2FB9-DF48-9516-371BA506E0EF}"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827993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33752A7-2FB9-DF48-9516-371BA506E0EF}" type="datetimeFigureOut">
              <a:rPr lang="en-US" smtClean="0"/>
              <a:t>4/8/2019</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2302026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33752A7-2FB9-DF48-9516-371BA506E0EF}" type="datetimeFigureOut">
              <a:rPr lang="en-US" smtClean="0"/>
              <a:t>4/8/2019</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2418058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33752A7-2FB9-DF48-9516-371BA506E0EF}" type="datetimeFigureOut">
              <a:rPr lang="en-US" smtClean="0"/>
              <a:t>4/8/2019</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2804793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286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91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33752A7-2FB9-DF48-9516-371BA506E0EF}" type="datetimeFigureOut">
              <a:rPr lang="en-US" smtClean="0"/>
              <a:t>4/8/2019</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1733879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33752A7-2FB9-DF48-9516-371BA506E0EF}" type="datetimeFigureOut">
              <a:rPr lang="en-US" smtClean="0"/>
              <a:t>4/8/2019</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3431472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33752A7-2FB9-DF48-9516-371BA506E0EF}" type="datetimeFigureOut">
              <a:rPr lang="en-US" smtClean="0"/>
              <a:t>4/8/2019</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224160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933752A7-2FB9-DF48-9516-371BA506E0EF}"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3324353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33752A7-2FB9-DF48-9516-371BA506E0EF}" type="datetimeFigureOut">
              <a:rPr lang="en-US" smtClean="0"/>
              <a:t>4/8/2019</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2772702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NL"/>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33752A7-2FB9-DF48-9516-371BA506E0EF}" type="datetimeFigureOut">
              <a:rPr lang="en-US" smtClean="0"/>
              <a:t>4/8/2019</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1580373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33752A7-2FB9-DF48-9516-371BA506E0EF}" type="datetimeFigureOut">
              <a:rPr lang="en-US" smtClean="0"/>
              <a:t>4/8/2019</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2526030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33752A7-2FB9-DF48-9516-371BA506E0EF}" type="datetimeFigureOut">
              <a:rPr lang="en-US" smtClean="0"/>
              <a:t>4/8/2019</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1417772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33752A7-2FB9-DF48-9516-371BA506E0EF}" type="datetimeFigureOut">
              <a:rPr lang="en-US" smtClean="0"/>
              <a:t>4/8/2019</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933616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kstpagina">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43609" y="332656"/>
            <a:ext cx="7704856" cy="720080"/>
          </a:xfrm>
          <a:prstGeom prst="rect">
            <a:avLst/>
          </a:prstGeom>
        </p:spPr>
        <p:txBody>
          <a:bodyPr/>
          <a:lstStyle>
            <a:lvl1pPr>
              <a:defRPr sz="3375" b="0">
                <a:solidFill>
                  <a:schemeClr val="tx1"/>
                </a:solidFill>
                <a:latin typeface="Helvetica" panose="020B0604020202020204" pitchFamily="34" charset="0"/>
                <a:cs typeface="Helvetica" panose="020B0604020202020204" pitchFamily="34" charset="0"/>
              </a:defRPr>
            </a:lvl1pPr>
          </a:lstStyle>
          <a:p>
            <a:r>
              <a:rPr lang="nl-NL" dirty="0" smtClean="0"/>
              <a:t>Klik om de stijl te bewerken</a:t>
            </a:r>
            <a:endParaRPr lang="nl-NL" dirty="0"/>
          </a:p>
        </p:txBody>
      </p:sp>
      <p:sp>
        <p:nvSpPr>
          <p:cNvPr id="9" name="Tijdelijke aanduiding voor tekst 7"/>
          <p:cNvSpPr>
            <a:spLocks noGrp="1"/>
          </p:cNvSpPr>
          <p:nvPr>
            <p:ph type="body" sz="quarter" idx="13"/>
          </p:nvPr>
        </p:nvSpPr>
        <p:spPr>
          <a:xfrm>
            <a:off x="1034976" y="1412776"/>
            <a:ext cx="7704856" cy="4500000"/>
          </a:xfrm>
          <a:prstGeom prst="rect">
            <a:avLst/>
          </a:prstGeom>
        </p:spPr>
        <p:txBody>
          <a:bodyPr/>
          <a:lstStyle>
            <a:lvl1pPr marL="257168" indent="-257168">
              <a:buClr>
                <a:srgbClr val="FF6600"/>
              </a:buClr>
              <a:buSzPct val="75000"/>
              <a:buFont typeface="Wingdings" panose="05000000000000000000" pitchFamily="2" charset="2"/>
              <a:buChar char=""/>
              <a:defRPr sz="1650">
                <a:latin typeface="Helvetica" panose="020B0604020202020204" pitchFamily="34" charset="0"/>
                <a:cs typeface="Helvetica" panose="020B0604020202020204" pitchFamily="34" charset="0"/>
              </a:defRPr>
            </a:lvl1pPr>
            <a:lvl2pPr marL="600066" indent="-257175">
              <a:buClr>
                <a:srgbClr val="FF6600"/>
              </a:buClr>
              <a:buSzPct val="75000"/>
              <a:buFont typeface="Wingdings" panose="05000000000000000000" pitchFamily="2" charset="2"/>
              <a:buChar char=""/>
              <a:defRPr sz="1500">
                <a:latin typeface="Helvetica" panose="020B0604020202020204" pitchFamily="34" charset="0"/>
                <a:cs typeface="Helvetica" panose="020B0604020202020204" pitchFamily="34" charset="0"/>
              </a:defRPr>
            </a:lvl2pPr>
            <a:lvl3pPr marL="942958" indent="-257175">
              <a:buClr>
                <a:srgbClr val="FF6600"/>
              </a:buClr>
              <a:buSzPct val="75000"/>
              <a:buFont typeface="Wingdings" panose="05000000000000000000" pitchFamily="2" charset="2"/>
              <a:buChar char=""/>
              <a:defRPr sz="1500">
                <a:latin typeface="Helvetica" panose="020B0604020202020204" pitchFamily="34" charset="0"/>
                <a:cs typeface="Helvetica" panose="020B0604020202020204" pitchFamily="34" charset="0"/>
              </a:defRPr>
            </a:lvl3pPr>
            <a:lvl4pPr marL="1285850" indent="-257175">
              <a:buClr>
                <a:srgbClr val="FF6600"/>
              </a:buClr>
              <a:buSzPct val="75000"/>
              <a:buFont typeface="Wingdings" panose="05000000000000000000" pitchFamily="2" charset="2"/>
              <a:buChar char=""/>
              <a:defRPr sz="1500">
                <a:latin typeface="Helvetica" panose="020B0604020202020204" pitchFamily="34" charset="0"/>
                <a:cs typeface="Helvetica" panose="020B0604020202020204" pitchFamily="34" charset="0"/>
              </a:defRPr>
            </a:lvl4pPr>
            <a:lvl5pPr marL="1628741" indent="-257175">
              <a:buClr>
                <a:srgbClr val="FF6600"/>
              </a:buClr>
              <a:buSzPct val="75000"/>
              <a:buFont typeface="Wingdings" panose="05000000000000000000" pitchFamily="2" charset="2"/>
              <a:buChar char=""/>
              <a:defRPr sz="1500">
                <a:latin typeface="Helvetica" panose="020B0604020202020204" pitchFamily="34" charset="0"/>
                <a:cs typeface="Helvetica" panose="020B0604020202020204"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3231363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933752A7-2FB9-DF48-9516-371BA506E0EF}"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51229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933752A7-2FB9-DF48-9516-371BA506E0EF}" type="datetimeFigureOut">
              <a:rPr lang="en-US" smtClean="0"/>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574326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933752A7-2FB9-DF48-9516-371BA506E0EF}" type="datetimeFigureOut">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242206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752A7-2FB9-DF48-9516-371BA506E0EF}" type="datetimeFigureOut">
              <a:rPr lang="en-US" smtClean="0"/>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175377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933752A7-2FB9-DF48-9516-371BA506E0EF}"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338126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933752A7-2FB9-DF48-9516-371BA506E0EF}"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E148D-2DA0-D84C-8F32-882A48B0CAED}" type="slidenum">
              <a:rPr lang="en-US" smtClean="0"/>
              <a:t>‹nr.›</a:t>
            </a:fld>
            <a:endParaRPr lang="en-US"/>
          </a:p>
        </p:txBody>
      </p:sp>
    </p:spTree>
    <p:extLst>
      <p:ext uri="{BB962C8B-B14F-4D97-AF65-F5344CB8AC3E}">
        <p14:creationId xmlns:p14="http://schemas.microsoft.com/office/powerpoint/2010/main" val="370148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752A7-2FB9-DF48-9516-371BA506E0EF}" type="datetimeFigureOut">
              <a:rPr lang="en-US" smtClean="0"/>
              <a:t>4/8/2019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E148D-2DA0-D84C-8F32-882A48B0CAED}" type="slidenum">
              <a:rPr lang="en-US" smtClean="0"/>
              <a:t>‹nr.›</a:t>
            </a:fld>
            <a:endParaRPr lang="en-US"/>
          </a:p>
        </p:txBody>
      </p:sp>
    </p:spTree>
    <p:extLst>
      <p:ext uri="{BB962C8B-B14F-4D97-AF65-F5344CB8AC3E}">
        <p14:creationId xmlns:p14="http://schemas.microsoft.com/office/powerpoint/2010/main" val="1514831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752A7-2FB9-DF48-9516-371BA506E0EF}"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E148D-2DA0-D84C-8F32-882A48B0CAED}"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3059563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33752A7-2FB9-DF48-9516-371BA506E0EF}" type="datetimeFigureOut">
              <a:rPr lang="en-US" smtClean="0"/>
              <a:t>4/8/2019</a:t>
            </a:fld>
            <a:endParaRPr lang="en-US"/>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1E148D-2DA0-D84C-8F32-882A48B0CAED}" type="slidenum">
              <a:rPr lang="en-US" smtClean="0"/>
              <a:t>‹nr.›</a:t>
            </a:fld>
            <a:endParaRPr lang="en-US"/>
          </a:p>
        </p:txBody>
      </p:sp>
    </p:spTree>
    <p:extLst>
      <p:ext uri="{BB962C8B-B14F-4D97-AF65-F5344CB8AC3E}">
        <p14:creationId xmlns:p14="http://schemas.microsoft.com/office/powerpoint/2010/main" val="1029354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5.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5.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hemeOverride" Target="../theme/themeOverride3.xml"/><Relationship Id="rId5" Type="http://schemas.openxmlformats.org/officeDocument/2006/relationships/image" Target="../media/image3.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5.xml"/><Relationship Id="rId1" Type="http://schemas.openxmlformats.org/officeDocument/2006/relationships/themeOverride" Target="../theme/themeOverr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5.xml"/><Relationship Id="rId1" Type="http://schemas.openxmlformats.org/officeDocument/2006/relationships/themeOverride" Target="../theme/themeOverride5.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5.xml"/><Relationship Id="rId1" Type="http://schemas.openxmlformats.org/officeDocument/2006/relationships/themeOverride" Target="../theme/themeOverr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erasmusplus.nl/beleid-en-relevante-themas-in-het-middelbaar-beroepsonderwijs" TargetMode="External"/><Relationship Id="rId2" Type="http://schemas.openxmlformats.org/officeDocument/2006/relationships/hyperlink" Target="http://ec.europa.eu/dgs/education_culture/repository/education/policy/vocational-policy/doc/brugescom_en.pdf"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713477" y="1663043"/>
            <a:ext cx="6125724" cy="2913618"/>
          </a:xfrm>
          <a:prstGeom prst="rect">
            <a:avLst/>
          </a:prstGeom>
          <a:noFill/>
        </p:spPr>
        <p:txBody>
          <a:bodyPr wrap="square" rtlCol="0">
            <a:spAutoFit/>
          </a:bodyPr>
          <a:lstStyle/>
          <a:p>
            <a:pPr>
              <a:lnSpc>
                <a:spcPts val="5500"/>
              </a:lnSpc>
            </a:pPr>
            <a:r>
              <a:rPr lang="en-GB" sz="4000" b="1" dirty="0" smtClean="0">
                <a:solidFill>
                  <a:srgbClr val="39192C"/>
                </a:solidFill>
                <a:latin typeface="Verdana" panose="020B0604030504040204" pitchFamily="34" charset="0"/>
                <a:ea typeface="Verdana" panose="020B0604030504040204" pitchFamily="34" charset="0"/>
                <a:cs typeface="Verdana" panose="020B0604030504040204" pitchFamily="34" charset="0"/>
              </a:rPr>
              <a:t>VET Mobility Charter</a:t>
            </a:r>
          </a:p>
          <a:p>
            <a:pPr>
              <a:lnSpc>
                <a:spcPts val="5500"/>
              </a:lnSpc>
            </a:pPr>
            <a:r>
              <a:rPr lang="en-GB" sz="3500" dirty="0" err="1">
                <a:solidFill>
                  <a:srgbClr val="39192C"/>
                </a:solidFill>
                <a:latin typeface="Verdana" panose="020B0604030504040204" pitchFamily="34" charset="0"/>
                <a:ea typeface="Verdana" panose="020B0604030504040204" pitchFamily="34" charset="0"/>
                <a:cs typeface="Verdana" panose="020B0604030504040204" pitchFamily="34" charset="0"/>
              </a:rPr>
              <a:t>V</a:t>
            </a:r>
            <a:r>
              <a:rPr lang="en-GB" sz="3500" dirty="0" err="1" smtClean="0">
                <a:solidFill>
                  <a:srgbClr val="39192C"/>
                </a:solidFill>
                <a:latin typeface="Verdana" panose="020B0604030504040204" pitchFamily="34" charset="0"/>
                <a:ea typeface="Verdana" panose="020B0604030504040204" pitchFamily="34" charset="0"/>
                <a:cs typeface="Verdana" panose="020B0604030504040204" pitchFamily="34" charset="0"/>
              </a:rPr>
              <a:t>oorlichting</a:t>
            </a:r>
            <a:r>
              <a:rPr lang="en-GB" sz="3500" dirty="0" smtClean="0">
                <a:solidFill>
                  <a:srgbClr val="39192C"/>
                </a:solidFill>
                <a:latin typeface="Verdana" panose="020B0604030504040204" pitchFamily="34" charset="0"/>
                <a:ea typeface="Verdana" panose="020B0604030504040204" pitchFamily="34" charset="0"/>
                <a:cs typeface="Verdana" panose="020B0604030504040204" pitchFamily="34" charset="0"/>
              </a:rPr>
              <a:t> </a:t>
            </a:r>
            <a:r>
              <a:rPr lang="en-GB" sz="3500" dirty="0">
                <a:solidFill>
                  <a:srgbClr val="39192C"/>
                </a:solidFill>
                <a:latin typeface="Verdana" panose="020B0604030504040204" pitchFamily="34" charset="0"/>
                <a:ea typeface="Verdana" panose="020B0604030504040204" pitchFamily="34" charset="0"/>
                <a:cs typeface="Verdana" panose="020B0604030504040204" pitchFamily="34" charset="0"/>
              </a:rPr>
              <a:t>C</a:t>
            </a:r>
            <a:r>
              <a:rPr lang="en-GB" sz="3500" dirty="0" smtClean="0">
                <a:solidFill>
                  <a:srgbClr val="39192C"/>
                </a:solidFill>
                <a:latin typeface="Verdana" panose="020B0604030504040204" pitchFamily="34" charset="0"/>
                <a:ea typeface="Verdana" panose="020B0604030504040204" pitchFamily="34" charset="0"/>
                <a:cs typeface="Verdana" panose="020B0604030504040204" pitchFamily="34" charset="0"/>
              </a:rPr>
              <a:t>all 2019</a:t>
            </a:r>
          </a:p>
          <a:p>
            <a:pPr>
              <a:lnSpc>
                <a:spcPts val="5500"/>
              </a:lnSpc>
            </a:pPr>
            <a:r>
              <a:rPr lang="en-GB" sz="2000" dirty="0" smtClean="0">
                <a:solidFill>
                  <a:srgbClr val="39192C"/>
                </a:solidFill>
                <a:latin typeface="Verdana" panose="020B0604030504040204" pitchFamily="34" charset="0"/>
                <a:ea typeface="Verdana" panose="020B0604030504040204" pitchFamily="34" charset="0"/>
                <a:cs typeface="Verdana" panose="020B0604030504040204" pitchFamily="34" charset="0"/>
              </a:rPr>
              <a:t>2-4-2019</a:t>
            </a:r>
            <a:endParaRPr lang="en-GB" sz="2000" dirty="0">
              <a:solidFill>
                <a:srgbClr val="39192C"/>
              </a:solidFill>
              <a:latin typeface="Verdana" panose="020B0604030504040204" pitchFamily="34" charset="0"/>
              <a:ea typeface="Verdana" panose="020B0604030504040204" pitchFamily="34" charset="0"/>
              <a:cs typeface="Verdana" panose="020B0604030504040204" pitchFamily="34" charset="0"/>
            </a:endParaRPr>
          </a:p>
          <a:p>
            <a:pPr>
              <a:lnSpc>
                <a:spcPts val="5500"/>
              </a:lnSpc>
            </a:pPr>
            <a:r>
              <a:rPr lang="en-GB" sz="5000" b="1" dirty="0" smtClean="0">
                <a:solidFill>
                  <a:srgbClr val="39192C"/>
                </a:solidFill>
                <a:latin typeface="Verdana" panose="020B0604030504040204" pitchFamily="34" charset="0"/>
                <a:ea typeface="Verdana" panose="020B0604030504040204" pitchFamily="34" charset="0"/>
                <a:cs typeface="Verdana" panose="020B0604030504040204" pitchFamily="34" charset="0"/>
              </a:rPr>
              <a:t> </a:t>
            </a:r>
          </a:p>
        </p:txBody>
      </p:sp>
      <p:sp>
        <p:nvSpPr>
          <p:cNvPr id="6" name="TextBox 5"/>
          <p:cNvSpPr txBox="1"/>
          <p:nvPr/>
        </p:nvSpPr>
        <p:spPr>
          <a:xfrm>
            <a:off x="2713477" y="4512006"/>
            <a:ext cx="5365996" cy="1015663"/>
          </a:xfrm>
          <a:prstGeom prst="rect">
            <a:avLst/>
          </a:prstGeom>
          <a:noFill/>
        </p:spPr>
        <p:txBody>
          <a:bodyPr wrap="square" rtlCol="0">
            <a:spAutoFit/>
          </a:bodyPr>
          <a:lstStyle/>
          <a:p>
            <a:r>
              <a:rPr lang="en-US" sz="3000" dirty="0" smtClean="0">
                <a:solidFill>
                  <a:srgbClr val="39192C"/>
                </a:solidFill>
                <a:latin typeface="Verdana" panose="020B0604030504040204" pitchFamily="34" charset="0"/>
                <a:ea typeface="Verdana" panose="020B0604030504040204" pitchFamily="34" charset="0"/>
                <a:cs typeface="Verdana" panose="020B0604030504040204" pitchFamily="34" charset="0"/>
              </a:rPr>
              <a:t>Marieke Denissen</a:t>
            </a:r>
          </a:p>
          <a:p>
            <a:r>
              <a:rPr lang="en-US" sz="3000" dirty="0" smtClean="0">
                <a:solidFill>
                  <a:srgbClr val="39192C"/>
                </a:solidFill>
                <a:latin typeface="Verdana" panose="020B0604030504040204" pitchFamily="34" charset="0"/>
                <a:ea typeface="Verdana" panose="020B0604030504040204" pitchFamily="34" charset="0"/>
                <a:cs typeface="Verdana" panose="020B0604030504040204" pitchFamily="34" charset="0"/>
              </a:rPr>
              <a:t>Gonnie van der Eerden</a:t>
            </a:r>
          </a:p>
        </p:txBody>
      </p:sp>
    </p:spTree>
    <p:extLst>
      <p:ext uri="{BB962C8B-B14F-4D97-AF65-F5344CB8AC3E}">
        <p14:creationId xmlns:p14="http://schemas.microsoft.com/office/powerpoint/2010/main" val="4200319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Wat wordt er van je verwacht </a:t>
            </a:r>
            <a:br>
              <a:rPr lang="nl-NL" dirty="0" smtClean="0"/>
            </a:br>
            <a:r>
              <a:rPr lang="nl-NL" dirty="0" smtClean="0"/>
              <a:t>indien toegekend?</a:t>
            </a:r>
            <a:endParaRPr lang="nl-NL" dirty="0"/>
          </a:p>
        </p:txBody>
      </p:sp>
      <p:sp>
        <p:nvSpPr>
          <p:cNvPr id="3" name="Tijdelijke aanduiding voor tekst 2"/>
          <p:cNvSpPr>
            <a:spLocks noGrp="1"/>
          </p:cNvSpPr>
          <p:nvPr>
            <p:ph type="body" sz="quarter" idx="13"/>
          </p:nvPr>
        </p:nvSpPr>
        <p:spPr/>
        <p:txBody>
          <a:bodyPr/>
          <a:lstStyle/>
          <a:p>
            <a:r>
              <a:rPr lang="nl-NL" dirty="0" err="1"/>
              <a:t>D</a:t>
            </a:r>
            <a:r>
              <a:rPr lang="nl-NL" dirty="0" err="1" smtClean="0"/>
              <a:t>oorontwikkelen</a:t>
            </a:r>
            <a:r>
              <a:rPr lang="nl-NL" dirty="0" smtClean="0"/>
              <a:t> van de kwaliteit en kwantiteit van mobiliteit studenten én professionals</a:t>
            </a:r>
          </a:p>
          <a:p>
            <a:pPr marL="268288" indent="0">
              <a:buNone/>
            </a:pPr>
            <a:endParaRPr lang="nl-NL" dirty="0" smtClean="0"/>
          </a:p>
          <a:p>
            <a:r>
              <a:rPr lang="nl-NL" dirty="0" err="1"/>
              <a:t>D</a:t>
            </a:r>
            <a:r>
              <a:rPr lang="nl-NL" dirty="0" err="1" smtClean="0"/>
              <a:t>oorontwikkelen</a:t>
            </a:r>
            <a:r>
              <a:rPr lang="nl-NL" dirty="0" smtClean="0"/>
              <a:t> van strategie/inbedding van internationalisering in het onderwijs/in de organisatie</a:t>
            </a:r>
          </a:p>
          <a:p>
            <a:endParaRPr lang="nl-NL" dirty="0" smtClean="0"/>
          </a:p>
          <a:p>
            <a:r>
              <a:rPr lang="nl-NL" dirty="0"/>
              <a:t>H</a:t>
            </a:r>
            <a:r>
              <a:rPr lang="nl-NL" dirty="0" smtClean="0"/>
              <a:t>et NA zal de kwaliteit en inbedding van internationalisering blijvend monitoren</a:t>
            </a:r>
          </a:p>
          <a:p>
            <a:endParaRPr lang="nl-NL" dirty="0" smtClean="0"/>
          </a:p>
          <a:p>
            <a:r>
              <a:rPr lang="nl-NL" dirty="0"/>
              <a:t>A</a:t>
            </a:r>
            <a:r>
              <a:rPr lang="nl-NL" dirty="0" smtClean="0"/>
              <a:t>mbassadeursrol</a:t>
            </a:r>
          </a:p>
          <a:p>
            <a:endParaRPr lang="en-US" dirty="0" smtClean="0"/>
          </a:p>
        </p:txBody>
      </p:sp>
    </p:spTree>
    <p:extLst>
      <p:ext uri="{BB962C8B-B14F-4D97-AF65-F5344CB8AC3E}">
        <p14:creationId xmlns:p14="http://schemas.microsoft.com/office/powerpoint/2010/main" val="1090142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Wat als je geen Charter aanvraagt, </a:t>
            </a:r>
            <a:br>
              <a:rPr lang="nl-NL" dirty="0" smtClean="0"/>
            </a:br>
            <a:r>
              <a:rPr lang="nl-NL" dirty="0" smtClean="0"/>
              <a:t>hebt of toegekend krijgt?</a:t>
            </a:r>
            <a:endParaRPr lang="nl-NL" dirty="0"/>
          </a:p>
        </p:txBody>
      </p:sp>
      <p:sp>
        <p:nvSpPr>
          <p:cNvPr id="3" name="Tijdelijke aanduiding voor tekst 2"/>
          <p:cNvSpPr>
            <a:spLocks noGrp="1"/>
          </p:cNvSpPr>
          <p:nvPr>
            <p:ph type="body" sz="quarter" idx="13"/>
          </p:nvPr>
        </p:nvSpPr>
        <p:spPr/>
        <p:txBody>
          <a:bodyPr/>
          <a:lstStyle/>
          <a:p>
            <a:r>
              <a:rPr lang="nl-NL" dirty="0" smtClean="0"/>
              <a:t>Je kunt altijd een KA1 aanvraag indienen, dus ook zonder Charter. </a:t>
            </a:r>
          </a:p>
          <a:p>
            <a:endParaRPr lang="nl-NL" dirty="0" smtClean="0"/>
          </a:p>
          <a:p>
            <a:r>
              <a:rPr lang="nl-NL" dirty="0" smtClean="0"/>
              <a:t>De Charter is geen voorwaarde om een KA1 VET aanvraag in te dienen.</a:t>
            </a:r>
            <a:endParaRPr lang="nl-NL" dirty="0"/>
          </a:p>
        </p:txBody>
      </p:sp>
    </p:spTree>
    <p:extLst>
      <p:ext uri="{BB962C8B-B14F-4D97-AF65-F5344CB8AC3E}">
        <p14:creationId xmlns:p14="http://schemas.microsoft.com/office/powerpoint/2010/main" val="1621671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Ontvankelijke aanvragers</a:t>
            </a:r>
            <a:endParaRPr lang="nl-NL" dirty="0"/>
          </a:p>
        </p:txBody>
      </p:sp>
      <p:sp>
        <p:nvSpPr>
          <p:cNvPr id="3" name="Tijdelijke aanduiding voor tekst 2"/>
          <p:cNvSpPr>
            <a:spLocks noGrp="1"/>
          </p:cNvSpPr>
          <p:nvPr>
            <p:ph type="body" sz="quarter" idx="13"/>
          </p:nvPr>
        </p:nvSpPr>
        <p:spPr/>
        <p:txBody>
          <a:bodyPr/>
          <a:lstStyle/>
          <a:p>
            <a:r>
              <a:rPr lang="nl-NL" dirty="0"/>
              <a:t>A</a:t>
            </a:r>
            <a:r>
              <a:rPr lang="nl-NL" dirty="0" smtClean="0"/>
              <a:t>lleen voor (consortia van) mbo-instellingen die hun eigen studenten/professionals met KA1 op mobiliteit laten gaan </a:t>
            </a:r>
          </a:p>
          <a:p>
            <a:r>
              <a:rPr lang="nl-NL" dirty="0"/>
              <a:t>V</a:t>
            </a:r>
            <a:r>
              <a:rPr lang="nl-NL" dirty="0" smtClean="0"/>
              <a:t>oor verdere details zie Call</a:t>
            </a:r>
          </a:p>
          <a:p>
            <a:r>
              <a:rPr lang="nl-NL" dirty="0" smtClean="0"/>
              <a:t>Voor overige ontvankelijkheidscriteria, zie Call</a:t>
            </a:r>
          </a:p>
          <a:p>
            <a:endParaRPr lang="nl-NL" dirty="0" smtClean="0"/>
          </a:p>
          <a:p>
            <a:pPr marL="0" indent="0">
              <a:buNone/>
            </a:pPr>
            <a:r>
              <a:rPr lang="nl-NL" b="1" dirty="0" smtClean="0"/>
              <a:t>Selectiecriteria</a:t>
            </a:r>
            <a:r>
              <a:rPr lang="nl-NL" dirty="0" smtClean="0"/>
              <a:t> </a:t>
            </a:r>
          </a:p>
          <a:p>
            <a:r>
              <a:rPr lang="nl-NL" dirty="0" smtClean="0"/>
              <a:t>De aanvragende organisatie/consortia moeten als individuele organisatie en/of consortium minimaal 3 afgeronde mobiliteitsprojecten hebben in LLP/Erasmus+</a:t>
            </a:r>
          </a:p>
          <a:p>
            <a:endParaRPr lang="nl-NL" dirty="0" smtClean="0"/>
          </a:p>
          <a:p>
            <a:r>
              <a:rPr lang="nl-NL" dirty="0" smtClean="0"/>
              <a:t>Van deze 3 laatste afgeronde projecten moet de budgetuitputting gemiddeld minimaal 80% zijn geweest.</a:t>
            </a:r>
            <a:endParaRPr lang="nl-NL" dirty="0"/>
          </a:p>
        </p:txBody>
      </p:sp>
    </p:spTree>
    <p:extLst>
      <p:ext uri="{BB962C8B-B14F-4D97-AF65-F5344CB8AC3E}">
        <p14:creationId xmlns:p14="http://schemas.microsoft.com/office/powerpoint/2010/main" val="176938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Toekenningscriteria</a:t>
            </a:r>
            <a:r>
              <a:rPr lang="en-US" dirty="0" smtClean="0"/>
              <a:t> </a:t>
            </a:r>
            <a:br>
              <a:rPr lang="en-US" dirty="0" smtClean="0"/>
            </a:br>
            <a:r>
              <a:rPr lang="en-US" sz="2700" b="0" i="1" dirty="0" smtClean="0"/>
              <a:t>(award criteria - </a:t>
            </a:r>
            <a:r>
              <a:rPr lang="en-US" sz="2700" b="0" i="1" dirty="0" err="1" smtClean="0"/>
              <a:t>paragraaf</a:t>
            </a:r>
            <a:r>
              <a:rPr lang="en-US" sz="2700" b="0" i="1" dirty="0" smtClean="0"/>
              <a:t> 6.2)</a:t>
            </a:r>
            <a:endParaRPr lang="nl-NL" sz="2700" b="0" i="1" dirty="0"/>
          </a:p>
        </p:txBody>
      </p:sp>
      <p:sp>
        <p:nvSpPr>
          <p:cNvPr id="3" name="Tijdelijke aanduiding voor tekst 2"/>
          <p:cNvSpPr>
            <a:spLocks noGrp="1"/>
          </p:cNvSpPr>
          <p:nvPr>
            <p:ph type="body" sz="quarter" idx="13"/>
          </p:nvPr>
        </p:nvSpPr>
        <p:spPr/>
        <p:txBody>
          <a:bodyPr/>
          <a:lstStyle/>
          <a:p>
            <a:r>
              <a:rPr lang="en-US" dirty="0" smtClean="0"/>
              <a:t>30/100 - 'Relevance of the experience in transnational VET mobility related to the objectives of the Call </a:t>
            </a:r>
          </a:p>
          <a:p>
            <a:endParaRPr lang="en-US" dirty="0" smtClean="0"/>
          </a:p>
          <a:p>
            <a:r>
              <a:rPr lang="en-US" dirty="0" smtClean="0"/>
              <a:t>40/100 - 'Relevance of the European </a:t>
            </a:r>
            <a:r>
              <a:rPr lang="en-US" dirty="0" err="1" smtClean="0"/>
              <a:t>Internationalisation</a:t>
            </a:r>
            <a:r>
              <a:rPr lang="en-US" dirty="0" smtClean="0"/>
              <a:t> strategy: institutional strategy, developments and commitment to transnational VET mobility </a:t>
            </a:r>
          </a:p>
          <a:p>
            <a:endParaRPr lang="en-US" dirty="0" smtClean="0"/>
          </a:p>
          <a:p>
            <a:r>
              <a:rPr lang="en-US" dirty="0" smtClean="0"/>
              <a:t>30/100 - '</a:t>
            </a:r>
            <a:r>
              <a:rPr lang="en-US" dirty="0" err="1" smtClean="0"/>
              <a:t>Organisational</a:t>
            </a:r>
            <a:r>
              <a:rPr lang="en-US" dirty="0" smtClean="0"/>
              <a:t> issues and quality management</a:t>
            </a:r>
          </a:p>
          <a:p>
            <a:endParaRPr lang="en-US" dirty="0" smtClean="0"/>
          </a:p>
          <a:p>
            <a:pPr marL="0" indent="0">
              <a:buNone/>
            </a:pPr>
            <a:r>
              <a:rPr lang="en-US" dirty="0" err="1" smtClean="0"/>
              <a:t>Vereiste</a:t>
            </a:r>
            <a:r>
              <a:rPr lang="en-US" dirty="0" smtClean="0"/>
              <a:t> threshold: </a:t>
            </a:r>
          </a:p>
          <a:p>
            <a:r>
              <a:rPr lang="en-US" dirty="0" err="1" smtClean="0"/>
              <a:t>Minimaal</a:t>
            </a:r>
            <a:r>
              <a:rPr lang="en-US" dirty="0" smtClean="0"/>
              <a:t> 50% per </a:t>
            </a:r>
            <a:r>
              <a:rPr lang="en-US" dirty="0" err="1" smtClean="0"/>
              <a:t>criterium</a:t>
            </a:r>
            <a:r>
              <a:rPr lang="en-US" dirty="0" smtClean="0"/>
              <a:t> and </a:t>
            </a:r>
            <a:r>
              <a:rPr lang="en-US" dirty="0" err="1" smtClean="0"/>
              <a:t>totaal</a:t>
            </a:r>
            <a:r>
              <a:rPr lang="en-US" dirty="0" smtClean="0"/>
              <a:t> </a:t>
            </a:r>
            <a:r>
              <a:rPr lang="en-US" dirty="0" err="1" smtClean="0"/>
              <a:t>dient</a:t>
            </a:r>
            <a:r>
              <a:rPr lang="en-US" dirty="0" smtClean="0"/>
              <a:t> 70 of </a:t>
            </a:r>
            <a:r>
              <a:rPr lang="en-US" dirty="0" err="1" smtClean="0"/>
              <a:t>hoger</a:t>
            </a:r>
            <a:r>
              <a:rPr lang="en-US" dirty="0" smtClean="0"/>
              <a:t> </a:t>
            </a:r>
            <a:r>
              <a:rPr lang="en-US" dirty="0" err="1" smtClean="0"/>
              <a:t>te</a:t>
            </a:r>
            <a:r>
              <a:rPr lang="en-US" dirty="0" smtClean="0"/>
              <a:t> </a:t>
            </a:r>
            <a:r>
              <a:rPr lang="en-US" dirty="0" err="1" smtClean="0"/>
              <a:t>zijn</a:t>
            </a:r>
            <a:endParaRPr lang="nl-NL" dirty="0"/>
          </a:p>
        </p:txBody>
      </p:sp>
    </p:spTree>
    <p:extLst>
      <p:ext uri="{BB962C8B-B14F-4D97-AF65-F5344CB8AC3E}">
        <p14:creationId xmlns:p14="http://schemas.microsoft.com/office/powerpoint/2010/main" val="2601726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Charter in NL en Europa</a:t>
            </a:r>
            <a:endParaRPr lang="nl-NL" dirty="0"/>
          </a:p>
        </p:txBody>
      </p:sp>
      <p:sp>
        <p:nvSpPr>
          <p:cNvPr id="3" name="Tijdelijke aanduiding voor tekst 2"/>
          <p:cNvSpPr>
            <a:spLocks noGrp="1"/>
          </p:cNvSpPr>
          <p:nvPr>
            <p:ph type="body" sz="quarter" idx="13"/>
          </p:nvPr>
        </p:nvSpPr>
        <p:spPr/>
        <p:txBody>
          <a:bodyPr/>
          <a:lstStyle/>
          <a:p>
            <a:r>
              <a:rPr lang="nl-NL" dirty="0" smtClean="0"/>
              <a:t>Er zijn op dit moment in NL 39 mbo-instellingen met een Charter (2015-2016-2017-2018)</a:t>
            </a:r>
          </a:p>
          <a:p>
            <a:endParaRPr lang="nl-NL" dirty="0" smtClean="0"/>
          </a:p>
          <a:p>
            <a:r>
              <a:rPr lang="nl-NL" dirty="0" smtClean="0"/>
              <a:t>Zie op onze website een overzicht</a:t>
            </a:r>
          </a:p>
          <a:p>
            <a:endParaRPr lang="nl-NL" dirty="0" smtClean="0"/>
          </a:p>
          <a:p>
            <a:r>
              <a:rPr lang="nl-NL" dirty="0" smtClean="0"/>
              <a:t>De implementatie van de Charter verschilt sterk van land tot land in aantallen en invulling</a:t>
            </a:r>
          </a:p>
          <a:p>
            <a:endParaRPr lang="nl-NL" dirty="0"/>
          </a:p>
        </p:txBody>
      </p:sp>
    </p:spTree>
    <p:extLst>
      <p:ext uri="{BB962C8B-B14F-4D97-AF65-F5344CB8AC3E}">
        <p14:creationId xmlns:p14="http://schemas.microsoft.com/office/powerpoint/2010/main" val="2459088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Charters en KA1-middelen</a:t>
            </a:r>
            <a:endParaRPr lang="nl-NL" dirty="0"/>
          </a:p>
        </p:txBody>
      </p:sp>
      <p:sp>
        <p:nvSpPr>
          <p:cNvPr id="3" name="Tijdelijke aanduiding voor tekst 2"/>
          <p:cNvSpPr>
            <a:spLocks noGrp="1"/>
          </p:cNvSpPr>
          <p:nvPr>
            <p:ph type="body" sz="quarter" idx="13"/>
          </p:nvPr>
        </p:nvSpPr>
        <p:spPr/>
        <p:txBody>
          <a:bodyPr/>
          <a:lstStyle/>
          <a:p>
            <a:r>
              <a:rPr lang="nl-NL" dirty="0" smtClean="0"/>
              <a:t>We streven in 2020 naar optimale verankering van internationalisering in het mbo, en internationalisering van hoge kwaliteit, we stimuleren mbo-instellingen om een Charter aan te vragen en streven –met behoud van kwaliteit– naar zoveel mogelijk Charters. </a:t>
            </a:r>
          </a:p>
          <a:p>
            <a:endParaRPr lang="nl-NL" dirty="0" smtClean="0"/>
          </a:p>
          <a:p>
            <a:r>
              <a:rPr lang="nl-NL" dirty="0" smtClean="0"/>
              <a:t>Op het moment van toekennen KA1 aanvragen, is er een splitsing van 'potten', één voor niet-Charterhouders, één voor Charterhouders. De ‘pot’ voor Charterhouders groeit mee met de mbo’s die een Charter bezitten, om het werken aan kwaliteit (en daarmee de Charter) te stimuleren. In aanloop naar de KA1 deadline wordt deze verdeling gecommuniceerd. </a:t>
            </a:r>
            <a:br>
              <a:rPr lang="nl-NL" dirty="0" smtClean="0"/>
            </a:br>
            <a:r>
              <a:rPr lang="nl-NL" i="1" dirty="0" smtClean="0"/>
              <a:t/>
            </a:r>
            <a:br>
              <a:rPr lang="nl-NL" i="1" dirty="0" smtClean="0"/>
            </a:br>
            <a:r>
              <a:rPr lang="nl-NL" i="1" dirty="0" smtClean="0"/>
              <a:t>Ter info: voor Call 2019 is de verhouding: </a:t>
            </a:r>
            <a:br>
              <a:rPr lang="nl-NL" i="1" dirty="0" smtClean="0"/>
            </a:br>
            <a:r>
              <a:rPr lang="nl-NL" i="1" dirty="0" smtClean="0"/>
              <a:t>82% Charter - 18% niet-Charter</a:t>
            </a:r>
            <a:endParaRPr lang="nl-NL" i="1" dirty="0"/>
          </a:p>
        </p:txBody>
      </p:sp>
    </p:spTree>
    <p:extLst>
      <p:ext uri="{BB962C8B-B14F-4D97-AF65-F5344CB8AC3E}">
        <p14:creationId xmlns:p14="http://schemas.microsoft.com/office/powerpoint/2010/main" val="3095170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Voordat we verder gaan…</a:t>
            </a:r>
            <a:endParaRPr lang="nl-NL" dirty="0"/>
          </a:p>
        </p:txBody>
      </p:sp>
      <p:sp>
        <p:nvSpPr>
          <p:cNvPr id="3" name="Tijdelijke aanduiding voor tekst 2"/>
          <p:cNvSpPr>
            <a:spLocks noGrp="1"/>
          </p:cNvSpPr>
          <p:nvPr>
            <p:ph type="body" sz="quarter" idx="13"/>
          </p:nvPr>
        </p:nvSpPr>
        <p:spPr/>
        <p:txBody>
          <a:bodyPr/>
          <a:lstStyle/>
          <a:p>
            <a:pPr marL="0" indent="0">
              <a:buNone/>
            </a:pPr>
            <a:endParaRPr lang="nl-NL" dirty="0"/>
          </a:p>
          <a:p>
            <a:pPr marL="0" indent="0">
              <a:buNone/>
            </a:pPr>
            <a:endParaRPr lang="nl-NL" i="1" dirty="0" smtClean="0"/>
          </a:p>
          <a:p>
            <a:pPr marL="0" indent="0">
              <a:buNone/>
            </a:pPr>
            <a:endParaRPr lang="nl-NL" i="1" dirty="0"/>
          </a:p>
          <a:p>
            <a:endParaRPr lang="nl-NL" i="1" dirty="0" smtClean="0"/>
          </a:p>
          <a:p>
            <a:pPr marL="0" indent="0" algn="ctr">
              <a:buNone/>
            </a:pPr>
            <a:r>
              <a:rPr lang="nl-NL" sz="3200" i="1" dirty="0" smtClean="0"/>
              <a:t>VRAGEN?</a:t>
            </a:r>
            <a:endParaRPr lang="nl-NL" sz="3200" i="1" dirty="0"/>
          </a:p>
        </p:txBody>
      </p:sp>
    </p:spTree>
    <p:extLst>
      <p:ext uri="{BB962C8B-B14F-4D97-AF65-F5344CB8AC3E}">
        <p14:creationId xmlns:p14="http://schemas.microsoft.com/office/powerpoint/2010/main" val="849631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Stakeholder analyse</a:t>
            </a:r>
            <a:endParaRPr lang="nl-NL" dirty="0"/>
          </a:p>
        </p:txBody>
      </p:sp>
      <p:sp>
        <p:nvSpPr>
          <p:cNvPr id="3" name="Tijdelijke aanduiding voor tekst 2"/>
          <p:cNvSpPr>
            <a:spLocks noGrp="1"/>
          </p:cNvSpPr>
          <p:nvPr>
            <p:ph type="body" sz="quarter" idx="13"/>
          </p:nvPr>
        </p:nvSpPr>
        <p:spPr/>
        <p:txBody>
          <a:bodyPr/>
          <a:lstStyle/>
          <a:p>
            <a:r>
              <a:rPr lang="nl-NL" dirty="0" smtClean="0"/>
              <a:t>Stakeholderbeleid t.b.v. Charter aanvraag</a:t>
            </a:r>
          </a:p>
          <a:p>
            <a:r>
              <a:rPr lang="nl-NL" dirty="0" smtClean="0"/>
              <a:t>Van belang voor impact en disseminatie</a:t>
            </a:r>
          </a:p>
          <a:p>
            <a:endParaRPr lang="nl-NL" dirty="0" smtClean="0"/>
          </a:p>
          <a:p>
            <a:r>
              <a:rPr lang="nl-NL" dirty="0" smtClean="0"/>
              <a:t>Aan de slag!</a:t>
            </a:r>
            <a:endParaRPr lang="nl-NL" dirty="0"/>
          </a:p>
        </p:txBody>
      </p:sp>
    </p:spTree>
    <p:extLst>
      <p:ext uri="{BB962C8B-B14F-4D97-AF65-F5344CB8AC3E}">
        <p14:creationId xmlns:p14="http://schemas.microsoft.com/office/powerpoint/2010/main" val="1408109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74420" y="365127"/>
            <a:ext cx="7440930" cy="732154"/>
          </a:xfrm>
        </p:spPr>
        <p:txBody>
          <a:bodyPr>
            <a:normAutofit fontScale="90000"/>
          </a:bodyPr>
          <a:lstStyle/>
          <a:p>
            <a:r>
              <a:rPr lang="nl-NL" b="1" dirty="0" smtClean="0">
                <a:latin typeface="Verdana" panose="020B0604030504040204" pitchFamily="34" charset="0"/>
                <a:ea typeface="Verdana" panose="020B0604030504040204" pitchFamily="34" charset="0"/>
                <a:cs typeface="Helvetica" panose="020B0604020202020204" pitchFamily="34" charset="0"/>
              </a:rPr>
              <a:t>Waarom stakeholders in beeld?</a:t>
            </a:r>
            <a:endParaRPr lang="nl-NL" b="1" dirty="0">
              <a:latin typeface="Verdana" panose="020B0604030504040204" pitchFamily="34" charset="0"/>
              <a:ea typeface="Verdana" panose="020B0604030504040204" pitchFamily="34" charset="0"/>
              <a:cs typeface="Helvetica" panose="020B0604020202020204" pitchFamily="34" charset="0"/>
            </a:endParaRPr>
          </a:p>
        </p:txBody>
      </p:sp>
      <p:sp>
        <p:nvSpPr>
          <p:cNvPr id="3" name="Tijdelijke aanduiding voor inhoud 2"/>
          <p:cNvSpPr>
            <a:spLocks noGrp="1"/>
          </p:cNvSpPr>
          <p:nvPr>
            <p:ph idx="1"/>
          </p:nvPr>
        </p:nvSpPr>
        <p:spPr/>
        <p:txBody>
          <a:bodyPr/>
          <a:lstStyle/>
          <a:p>
            <a:r>
              <a:rPr lang="nl-NL" dirty="0" smtClean="0">
                <a:latin typeface="Verdana" panose="020B0604030504040204" pitchFamily="34" charset="0"/>
                <a:ea typeface="Verdana" panose="020B0604030504040204" pitchFamily="34" charset="0"/>
                <a:cs typeface="Helvetica" panose="020B0604020202020204" pitchFamily="34" charset="0"/>
              </a:rPr>
              <a:t>Zij kunnen de school aanspreken op hun prestatie</a:t>
            </a:r>
          </a:p>
          <a:p>
            <a:r>
              <a:rPr lang="nl-NL" dirty="0" smtClean="0">
                <a:latin typeface="Verdana" panose="020B0604030504040204" pitchFamily="34" charset="0"/>
                <a:ea typeface="Verdana" panose="020B0604030504040204" pitchFamily="34" charset="0"/>
                <a:cs typeface="Helvetica" panose="020B0604020202020204" pitchFamily="34" charset="0"/>
              </a:rPr>
              <a:t>De beslissingen die ze nemen hebben invloed op de (positie) van de school</a:t>
            </a:r>
          </a:p>
          <a:p>
            <a:r>
              <a:rPr lang="nl-NL" dirty="0" smtClean="0">
                <a:latin typeface="Verdana" panose="020B0604030504040204" pitchFamily="34" charset="0"/>
                <a:ea typeface="Verdana" panose="020B0604030504040204" pitchFamily="34" charset="0"/>
                <a:cs typeface="Helvetica" panose="020B0604020202020204" pitchFamily="34" charset="0"/>
              </a:rPr>
              <a:t>De school moet samenwerken met hen om de eigen doelen te behalen</a:t>
            </a:r>
          </a:p>
          <a:p>
            <a:endParaRPr lang="nl-NL" dirty="0" smtClean="0">
              <a:latin typeface="Verdana" panose="020B0604030504040204" pitchFamily="34" charset="0"/>
              <a:ea typeface="Verdana" panose="020B0604030504040204" pitchFamily="34" charset="0"/>
              <a:cs typeface="Helvetica" panose="020B0604020202020204" pitchFamily="34" charset="0"/>
            </a:endParaRPr>
          </a:p>
          <a:p>
            <a:endParaRPr lang="nl-NL" dirty="0">
              <a:latin typeface="Verdana" panose="020B0604030504040204" pitchFamily="34" charset="0"/>
              <a:ea typeface="Verdana" panose="020B0604030504040204" pitchFamily="34" charset="0"/>
              <a:cs typeface="Helvetica" panose="020B0604020202020204" pitchFamily="34" charset="0"/>
            </a:endParaRPr>
          </a:p>
        </p:txBody>
      </p:sp>
    </p:spTree>
    <p:extLst>
      <p:ext uri="{BB962C8B-B14F-4D97-AF65-F5344CB8AC3E}">
        <p14:creationId xmlns:p14="http://schemas.microsoft.com/office/powerpoint/2010/main" val="874327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50620" y="365127"/>
            <a:ext cx="7993380" cy="747394"/>
          </a:xfrm>
        </p:spPr>
        <p:txBody>
          <a:bodyPr>
            <a:normAutofit/>
          </a:bodyPr>
          <a:lstStyle/>
          <a:p>
            <a:r>
              <a:rPr lang="nl-NL" sz="2800" b="1" dirty="0" smtClean="0">
                <a:latin typeface="Verdana" panose="020B0604030504040204" pitchFamily="34" charset="0"/>
                <a:ea typeface="Verdana" panose="020B0604030504040204" pitchFamily="34" charset="0"/>
                <a:cs typeface="Helvetica" panose="020B0604020202020204" pitchFamily="34" charset="0"/>
              </a:rPr>
              <a:t>Stap 1. Identificeren van stakeholders</a:t>
            </a:r>
            <a:endParaRPr lang="nl-NL" sz="2800" b="1" dirty="0">
              <a:latin typeface="Verdana" panose="020B0604030504040204" pitchFamily="34" charset="0"/>
              <a:ea typeface="Verdana" panose="020B0604030504040204" pitchFamily="34" charset="0"/>
              <a:cs typeface="Helvetica" panose="020B0604020202020204" pitchFamily="34" charset="0"/>
            </a:endParaRPr>
          </a:p>
        </p:txBody>
      </p:sp>
      <p:sp>
        <p:nvSpPr>
          <p:cNvPr id="3" name="Tijdelijke aanduiding voor inhoud 2"/>
          <p:cNvSpPr>
            <a:spLocks noGrp="1"/>
          </p:cNvSpPr>
          <p:nvPr>
            <p:ph idx="1"/>
          </p:nvPr>
        </p:nvSpPr>
        <p:spPr>
          <a:xfrm>
            <a:off x="628650" y="1360967"/>
            <a:ext cx="7886700" cy="4815996"/>
          </a:xfrm>
        </p:spPr>
        <p:txBody>
          <a:bodyPr>
            <a:normAutofit/>
          </a:bodyPr>
          <a:lstStyle/>
          <a:p>
            <a:r>
              <a:rPr lang="nl-NL" b="1" u="sng" dirty="0" smtClean="0">
                <a:latin typeface="Verdana" panose="020B0604030504040204" pitchFamily="34" charset="0"/>
                <a:ea typeface="Verdana" panose="020B0604030504040204" pitchFamily="34" charset="0"/>
                <a:cs typeface="Helvetica" panose="020B0604020202020204" pitchFamily="34" charset="0"/>
              </a:rPr>
              <a:t>Wie of welke groep </a:t>
            </a:r>
            <a:r>
              <a:rPr lang="nl-NL" dirty="0" smtClean="0">
                <a:latin typeface="Verdana" panose="020B0604030504040204" pitchFamily="34" charset="0"/>
                <a:ea typeface="Verdana" panose="020B0604030504040204" pitchFamily="34" charset="0"/>
                <a:cs typeface="Helvetica" panose="020B0604020202020204" pitchFamily="34" charset="0"/>
              </a:rPr>
              <a:t>heeft speelt een rol bij internationalisering van jouw school?</a:t>
            </a:r>
          </a:p>
          <a:p>
            <a:endParaRPr lang="nl-NL" dirty="0" smtClean="0">
              <a:latin typeface="Verdana" panose="020B0604030504040204" pitchFamily="34" charset="0"/>
              <a:ea typeface="Verdana" panose="020B0604030504040204" pitchFamily="34" charset="0"/>
              <a:cs typeface="Helvetica" panose="020B0604020202020204" pitchFamily="34" charset="0"/>
            </a:endParaRPr>
          </a:p>
          <a:p>
            <a:pPr lvl="1"/>
            <a:r>
              <a:rPr lang="nl-NL" dirty="0" smtClean="0">
                <a:latin typeface="Verdana" panose="020B0604030504040204" pitchFamily="34" charset="0"/>
                <a:ea typeface="Verdana" panose="020B0604030504040204" pitchFamily="34" charset="0"/>
                <a:cs typeface="Helvetica" panose="020B0604020202020204" pitchFamily="34" charset="0"/>
              </a:rPr>
              <a:t>Primaire &amp; secondaire stakeholders</a:t>
            </a:r>
          </a:p>
          <a:p>
            <a:pPr lvl="1"/>
            <a:r>
              <a:rPr lang="nl-NL" dirty="0" smtClean="0">
                <a:latin typeface="Verdana" panose="020B0604030504040204" pitchFamily="34" charset="0"/>
                <a:ea typeface="Verdana" panose="020B0604030504040204" pitchFamily="34" charset="0"/>
                <a:cs typeface="Helvetica" panose="020B0604020202020204" pitchFamily="34" charset="0"/>
              </a:rPr>
              <a:t>Supporters &amp; tegenstanders</a:t>
            </a:r>
          </a:p>
          <a:p>
            <a:endParaRPr lang="nl-NL" dirty="0" smtClean="0">
              <a:latin typeface="Verdana" panose="020B0604030504040204" pitchFamily="34" charset="0"/>
              <a:ea typeface="Verdana" panose="020B0604030504040204" pitchFamily="34" charset="0"/>
              <a:cs typeface="Helvetica" panose="020B0604020202020204" pitchFamily="34" charset="0"/>
            </a:endParaRPr>
          </a:p>
          <a:p>
            <a:r>
              <a:rPr lang="nl-NL" dirty="0" smtClean="0">
                <a:latin typeface="Verdana" panose="020B0604030504040204" pitchFamily="34" charset="0"/>
                <a:ea typeface="Verdana" panose="020B0604030504040204" pitchFamily="34" charset="0"/>
                <a:cs typeface="Helvetica" panose="020B0604020202020204" pitchFamily="34" charset="0"/>
              </a:rPr>
              <a:t>Denk aan de gehele levenscyclus van een project!</a:t>
            </a:r>
          </a:p>
          <a:p>
            <a:r>
              <a:rPr lang="nl-NL" dirty="0" smtClean="0">
                <a:latin typeface="Verdana" panose="020B0604030504040204" pitchFamily="34" charset="0"/>
                <a:ea typeface="Verdana" panose="020B0604030504040204" pitchFamily="34" charset="0"/>
                <a:cs typeface="Helvetica" panose="020B0604020202020204" pitchFamily="34" charset="0"/>
              </a:rPr>
              <a:t>Denk ook aan internationalisering buiten Erasmus+!</a:t>
            </a:r>
          </a:p>
          <a:p>
            <a:pPr marL="0" indent="0">
              <a:buNone/>
            </a:pPr>
            <a:endParaRPr lang="nl-NL" dirty="0" smtClean="0">
              <a:latin typeface="Verdana" panose="020B0604030504040204" pitchFamily="34" charset="0"/>
              <a:ea typeface="Verdana" panose="020B0604030504040204" pitchFamily="34" charset="0"/>
              <a:cs typeface="Helvetica" panose="020B0604020202020204" pitchFamily="34" charset="0"/>
            </a:endParaRPr>
          </a:p>
          <a:p>
            <a:pPr marL="0" indent="0">
              <a:buNone/>
            </a:pPr>
            <a:r>
              <a:rPr lang="nl-NL" dirty="0" smtClean="0">
                <a:latin typeface="Verdana" panose="020B0604030504040204" pitchFamily="34" charset="0"/>
                <a:ea typeface="Verdana" panose="020B0604030504040204" pitchFamily="34" charset="0"/>
                <a:cs typeface="Helvetica" panose="020B0604020202020204" pitchFamily="34" charset="0"/>
              </a:rPr>
              <a:t>OPDRACHT:</a:t>
            </a:r>
            <a:endParaRPr lang="nl-NL" dirty="0">
              <a:latin typeface="Verdana" panose="020B0604030504040204" pitchFamily="34" charset="0"/>
              <a:ea typeface="Verdana" panose="020B0604030504040204" pitchFamily="34" charset="0"/>
              <a:cs typeface="Helvetica" panose="020B0604020202020204" pitchFamily="34" charset="0"/>
            </a:endParaRPr>
          </a:p>
          <a:p>
            <a:pPr>
              <a:buFont typeface="Wingdings" panose="05000000000000000000" pitchFamily="2" charset="2"/>
              <a:buChar char="à"/>
            </a:pPr>
            <a:r>
              <a:rPr lang="nl-NL" dirty="0" smtClean="0">
                <a:latin typeface="Verdana" panose="020B0604030504040204" pitchFamily="34" charset="0"/>
                <a:ea typeface="Verdana" panose="020B0604030504040204" pitchFamily="34" charset="0"/>
                <a:cs typeface="Helvetica" panose="020B0604020202020204" pitchFamily="34" charset="0"/>
              </a:rPr>
              <a:t>Zet één stakeholder (groep) per post-</a:t>
            </a:r>
            <a:r>
              <a:rPr lang="nl-NL" dirty="0" err="1" smtClean="0">
                <a:latin typeface="Verdana" panose="020B0604030504040204" pitchFamily="34" charset="0"/>
                <a:ea typeface="Verdana" panose="020B0604030504040204" pitchFamily="34" charset="0"/>
                <a:cs typeface="Helvetica" panose="020B0604020202020204" pitchFamily="34" charset="0"/>
              </a:rPr>
              <a:t>it</a:t>
            </a:r>
            <a:endParaRPr lang="nl-NL" dirty="0" smtClean="0">
              <a:latin typeface="Verdana" panose="020B0604030504040204" pitchFamily="34" charset="0"/>
              <a:ea typeface="Verdana" panose="020B0604030504040204" pitchFamily="34" charset="0"/>
              <a:cs typeface="Helvetica" panose="020B0604020202020204" pitchFamily="34" charset="0"/>
            </a:endParaRPr>
          </a:p>
          <a:p>
            <a:pPr>
              <a:buFont typeface="Wingdings" panose="05000000000000000000" pitchFamily="2" charset="2"/>
              <a:buChar char="à"/>
            </a:pPr>
            <a:r>
              <a:rPr lang="nl-NL" dirty="0" smtClean="0">
                <a:latin typeface="Verdana" panose="020B0604030504040204" pitchFamily="34" charset="0"/>
                <a:ea typeface="Verdana" panose="020B0604030504040204" pitchFamily="34" charset="0"/>
                <a:cs typeface="Helvetica" panose="020B0604020202020204" pitchFamily="34" charset="0"/>
              </a:rPr>
              <a:t>Identificeer je stakeholders zo concreet mogelijk</a:t>
            </a:r>
            <a:endParaRPr lang="nl-NL" dirty="0">
              <a:latin typeface="Verdana" panose="020B0604030504040204" pitchFamily="34" charset="0"/>
              <a:ea typeface="Verdana" panose="020B0604030504040204" pitchFamily="34" charset="0"/>
              <a:cs typeface="Helvetica" panose="020B0604020202020204" pitchFamily="34" charset="0"/>
            </a:endParaRPr>
          </a:p>
        </p:txBody>
      </p:sp>
    </p:spTree>
    <p:extLst>
      <p:ext uri="{BB962C8B-B14F-4D97-AF65-F5344CB8AC3E}">
        <p14:creationId xmlns:p14="http://schemas.microsoft.com/office/powerpoint/2010/main" val="23969859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Programma</a:t>
            </a:r>
            <a:endParaRPr lang="nl-NL" dirty="0"/>
          </a:p>
        </p:txBody>
      </p:sp>
      <p:sp>
        <p:nvSpPr>
          <p:cNvPr id="3" name="Tijdelijke aanduiding voor tekst 2"/>
          <p:cNvSpPr>
            <a:spLocks noGrp="1"/>
          </p:cNvSpPr>
          <p:nvPr>
            <p:ph type="body" sz="quarter" idx="13"/>
          </p:nvPr>
        </p:nvSpPr>
        <p:spPr/>
        <p:txBody>
          <a:bodyPr/>
          <a:lstStyle/>
          <a:p>
            <a:r>
              <a:rPr lang="nl-NL" dirty="0" smtClean="0"/>
              <a:t>Intro</a:t>
            </a:r>
          </a:p>
          <a:p>
            <a:endParaRPr lang="nl-NL" dirty="0" smtClean="0">
              <a:sym typeface="Wingdings" panose="05000000000000000000" pitchFamily="2" charset="2"/>
            </a:endParaRPr>
          </a:p>
          <a:p>
            <a:r>
              <a:rPr lang="nl-NL" dirty="0" smtClean="0">
                <a:sym typeface="Wingdings" panose="05000000000000000000" pitchFamily="2" charset="2"/>
              </a:rPr>
              <a:t>VET Mobility Charter; het hoe en wat </a:t>
            </a:r>
          </a:p>
          <a:p>
            <a:pPr marL="268288" indent="0">
              <a:buNone/>
            </a:pPr>
            <a:r>
              <a:rPr lang="nl-NL" i="1" dirty="0">
                <a:sym typeface="Wingdings" panose="05000000000000000000" pitchFamily="2" charset="2"/>
              </a:rPr>
              <a:t>P</a:t>
            </a:r>
            <a:r>
              <a:rPr lang="nl-NL" i="1" dirty="0" smtClean="0">
                <a:sym typeface="Wingdings" panose="05000000000000000000" pitchFamily="2" charset="2"/>
              </a:rPr>
              <a:t>owerPoint presentatie</a:t>
            </a:r>
          </a:p>
          <a:p>
            <a:endParaRPr lang="nl-NL" dirty="0" smtClean="0">
              <a:sym typeface="Wingdings" panose="05000000000000000000" pitchFamily="2" charset="2"/>
            </a:endParaRPr>
          </a:p>
          <a:p>
            <a:r>
              <a:rPr lang="nl-NL" dirty="0" smtClean="0">
                <a:sym typeface="Wingdings" panose="05000000000000000000" pitchFamily="2" charset="2"/>
              </a:rPr>
              <a:t>Aan de slag met analyse</a:t>
            </a:r>
          </a:p>
          <a:p>
            <a:endParaRPr lang="nl-NL" dirty="0" smtClean="0">
              <a:sym typeface="Wingdings" panose="05000000000000000000" pitchFamily="2" charset="2"/>
            </a:endParaRPr>
          </a:p>
          <a:p>
            <a:r>
              <a:rPr lang="nl-NL" dirty="0" smtClean="0">
                <a:sym typeface="Wingdings" panose="05000000000000000000" pitchFamily="2" charset="2"/>
              </a:rPr>
              <a:t>Tijdspad, ondersteuning en afronding</a:t>
            </a:r>
          </a:p>
          <a:p>
            <a:endParaRPr lang="nl-NL" dirty="0" smtClean="0">
              <a:sym typeface="Wingdings" panose="05000000000000000000" pitchFamily="2" charset="2"/>
            </a:endParaRPr>
          </a:p>
          <a:p>
            <a:endParaRPr lang="nl-NL" dirty="0" smtClean="0"/>
          </a:p>
        </p:txBody>
      </p:sp>
    </p:spTree>
    <p:extLst>
      <p:ext uri="{BB962C8B-B14F-4D97-AF65-F5344CB8AC3E}">
        <p14:creationId xmlns:p14="http://schemas.microsoft.com/office/powerpoint/2010/main" val="3333213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12520" y="365127"/>
            <a:ext cx="7402830" cy="694054"/>
          </a:xfrm>
        </p:spPr>
        <p:txBody>
          <a:bodyPr>
            <a:normAutofit fontScale="90000"/>
          </a:bodyPr>
          <a:lstStyle/>
          <a:p>
            <a:r>
              <a:rPr lang="nl-NL" b="1" dirty="0" smtClean="0">
                <a:latin typeface="Verdana" panose="020B0604030504040204" pitchFamily="34" charset="0"/>
                <a:ea typeface="Verdana" panose="020B0604030504040204" pitchFamily="34" charset="0"/>
                <a:cs typeface="Helvetica" panose="020B0604020202020204" pitchFamily="34" charset="0"/>
              </a:rPr>
              <a:t>Stap 2.	Belangrijk vs. Invloed</a:t>
            </a:r>
            <a:endParaRPr lang="nl-NL" b="1" dirty="0">
              <a:latin typeface="Verdana" panose="020B0604030504040204" pitchFamily="34" charset="0"/>
              <a:ea typeface="Verdana" panose="020B0604030504040204" pitchFamily="34" charset="0"/>
              <a:cs typeface="Helvetica" panose="020B0604020202020204" pitchFamily="34" charset="0"/>
            </a:endParaRPr>
          </a:p>
        </p:txBody>
      </p:sp>
      <p:sp>
        <p:nvSpPr>
          <p:cNvPr id="3" name="Tijdelijke aanduiding voor inhoud 2"/>
          <p:cNvSpPr>
            <a:spLocks noGrp="1"/>
          </p:cNvSpPr>
          <p:nvPr>
            <p:ph idx="1"/>
          </p:nvPr>
        </p:nvSpPr>
        <p:spPr>
          <a:xfrm>
            <a:off x="628649" y="1594884"/>
            <a:ext cx="5027871" cy="3895089"/>
          </a:xfrm>
        </p:spPr>
        <p:txBody>
          <a:bodyPr>
            <a:noAutofit/>
          </a:bodyPr>
          <a:lstStyle/>
          <a:p>
            <a:pPr marL="0" indent="0">
              <a:buNone/>
            </a:pPr>
            <a:r>
              <a:rPr lang="en-US" sz="1600" dirty="0" err="1" smtClean="0">
                <a:latin typeface="Verdana" panose="020B0604030504040204" pitchFamily="34" charset="0"/>
                <a:ea typeface="Verdana" panose="020B0604030504040204" pitchFamily="34" charset="0"/>
                <a:cs typeface="Helvetica" panose="020B0604020202020204" pitchFamily="34" charset="0"/>
              </a:rPr>
              <a:t>Bepaal</a:t>
            </a:r>
            <a:r>
              <a:rPr lang="en-US" sz="1600" dirty="0" smtClean="0">
                <a:latin typeface="Verdana" panose="020B0604030504040204" pitchFamily="34" charset="0"/>
                <a:ea typeface="Verdana" panose="020B0604030504040204" pitchFamily="34" charset="0"/>
                <a:cs typeface="Helvetica" panose="020B0604020202020204" pitchFamily="34" charset="0"/>
              </a:rPr>
              <a:t> per post-it:</a:t>
            </a:r>
          </a:p>
          <a:p>
            <a:pPr marL="0" indent="0">
              <a:buNone/>
            </a:pPr>
            <a:endParaRPr lang="en-US" sz="1600" dirty="0" smtClean="0">
              <a:latin typeface="Verdana" panose="020B0604030504040204" pitchFamily="34" charset="0"/>
              <a:ea typeface="Verdana" panose="020B0604030504040204" pitchFamily="34" charset="0"/>
              <a:cs typeface="Helvetica" panose="020B0604020202020204" pitchFamily="34" charset="0"/>
            </a:endParaRPr>
          </a:p>
          <a:p>
            <a:pPr marL="385763" indent="-385763">
              <a:buFont typeface="+mj-lt"/>
              <a:buAutoNum type="arabicPeriod"/>
            </a:pPr>
            <a:r>
              <a:rPr lang="en-US" sz="1600" dirty="0" smtClean="0">
                <a:latin typeface="Verdana" panose="020B0604030504040204" pitchFamily="34" charset="0"/>
                <a:ea typeface="Verdana" panose="020B0604030504040204" pitchFamily="34" charset="0"/>
                <a:cs typeface="Helvetica" panose="020B0604020202020204" pitchFamily="34" charset="0"/>
              </a:rPr>
              <a:t>Hoe </a:t>
            </a:r>
            <a:r>
              <a:rPr lang="en-US" sz="1600" dirty="0" err="1" smtClean="0">
                <a:latin typeface="Verdana" panose="020B0604030504040204" pitchFamily="34" charset="0"/>
                <a:ea typeface="Verdana" panose="020B0604030504040204" pitchFamily="34" charset="0"/>
                <a:cs typeface="Helvetica" panose="020B0604020202020204" pitchFamily="34" charset="0"/>
              </a:rPr>
              <a:t>belangrijk</a:t>
            </a:r>
            <a:r>
              <a:rPr lang="en-US" sz="1600" dirty="0" smtClean="0">
                <a:latin typeface="Verdana" panose="020B0604030504040204" pitchFamily="34" charset="0"/>
                <a:ea typeface="Verdana" panose="020B0604030504040204" pitchFamily="34" charset="0"/>
                <a:cs typeface="Helvetica" panose="020B0604020202020204" pitchFamily="34" charset="0"/>
              </a:rPr>
              <a:t> is </a:t>
            </a:r>
            <a:r>
              <a:rPr lang="en-US" sz="1600" dirty="0" err="1" smtClean="0">
                <a:latin typeface="Verdana" panose="020B0604030504040204" pitchFamily="34" charset="0"/>
                <a:ea typeface="Verdana" panose="020B0604030504040204" pitchFamily="34" charset="0"/>
                <a:cs typeface="Helvetica" panose="020B0604020202020204" pitchFamily="34" charset="0"/>
              </a:rPr>
              <a:t>deze</a:t>
            </a:r>
            <a:r>
              <a:rPr lang="en-US" sz="1600" dirty="0" smtClean="0">
                <a:latin typeface="Verdana" panose="020B0604030504040204" pitchFamily="34" charset="0"/>
                <a:ea typeface="Verdana" panose="020B0604030504040204" pitchFamily="34" charset="0"/>
                <a:cs typeface="Helvetica" panose="020B0604020202020204" pitchFamily="34" charset="0"/>
              </a:rPr>
              <a:t> stakeholder </a:t>
            </a:r>
            <a:r>
              <a:rPr lang="en-US" sz="1600" dirty="0" err="1" smtClean="0">
                <a:latin typeface="Verdana" panose="020B0604030504040204" pitchFamily="34" charset="0"/>
                <a:ea typeface="Verdana" panose="020B0604030504040204" pitchFamily="34" charset="0"/>
                <a:cs typeface="Helvetica" panose="020B0604020202020204" pitchFamily="34" charset="0"/>
              </a:rPr>
              <a:t>voor</a:t>
            </a:r>
            <a:r>
              <a:rPr lang="en-US" sz="1600" dirty="0" smtClean="0">
                <a:latin typeface="Verdana" panose="020B0604030504040204" pitchFamily="34" charset="0"/>
                <a:ea typeface="Verdana" panose="020B0604030504040204" pitchFamily="34" charset="0"/>
                <a:cs typeface="Helvetica" panose="020B0604020202020204" pitchFamily="34" charset="0"/>
              </a:rPr>
              <a:t> </a:t>
            </a:r>
            <a:r>
              <a:rPr lang="en-US" sz="1600" dirty="0" err="1" smtClean="0">
                <a:latin typeface="Verdana" panose="020B0604030504040204" pitchFamily="34" charset="0"/>
                <a:ea typeface="Verdana" panose="020B0604030504040204" pitchFamily="34" charset="0"/>
                <a:cs typeface="Helvetica" panose="020B0604020202020204" pitchFamily="34" charset="0"/>
              </a:rPr>
              <a:t>jouw</a:t>
            </a:r>
            <a:r>
              <a:rPr lang="en-US" sz="1600" dirty="0" smtClean="0">
                <a:latin typeface="Verdana" panose="020B0604030504040204" pitchFamily="34" charset="0"/>
                <a:ea typeface="Verdana" panose="020B0604030504040204" pitchFamily="34" charset="0"/>
                <a:cs typeface="Helvetica" panose="020B0604020202020204" pitchFamily="34" charset="0"/>
              </a:rPr>
              <a:t> </a:t>
            </a:r>
            <a:r>
              <a:rPr lang="en-US" sz="1600" dirty="0" err="1" smtClean="0">
                <a:latin typeface="Verdana" panose="020B0604030504040204" pitchFamily="34" charset="0"/>
                <a:ea typeface="Verdana" panose="020B0604030504040204" pitchFamily="34" charset="0"/>
                <a:cs typeface="Helvetica" panose="020B0604020202020204" pitchFamily="34" charset="0"/>
              </a:rPr>
              <a:t>organisatie</a:t>
            </a:r>
            <a:r>
              <a:rPr lang="en-US" sz="1600" dirty="0" smtClean="0">
                <a:latin typeface="Verdana" panose="020B0604030504040204" pitchFamily="34" charset="0"/>
                <a:ea typeface="Verdana" panose="020B0604030504040204" pitchFamily="34" charset="0"/>
                <a:cs typeface="Helvetica" panose="020B0604020202020204" pitchFamily="34" charset="0"/>
              </a:rPr>
              <a:t>?</a:t>
            </a:r>
          </a:p>
          <a:p>
            <a:pPr lvl="2"/>
            <a:r>
              <a:rPr lang="en-US" sz="1200" dirty="0" err="1" smtClean="0">
                <a:latin typeface="Verdana" panose="020B0604030504040204" pitchFamily="34" charset="0"/>
                <a:ea typeface="Verdana" panose="020B0604030504040204" pitchFamily="34" charset="0"/>
                <a:cs typeface="Helvetica" panose="020B0604020202020204" pitchFamily="34" charset="0"/>
              </a:rPr>
              <a:t>Zowel</a:t>
            </a:r>
            <a:r>
              <a:rPr lang="en-US" sz="1200" dirty="0" smtClean="0">
                <a:latin typeface="Verdana" panose="020B0604030504040204" pitchFamily="34" charset="0"/>
                <a:ea typeface="Verdana" panose="020B0604030504040204" pitchFamily="34" charset="0"/>
                <a:cs typeface="Helvetica" panose="020B0604020202020204" pitchFamily="34" charset="0"/>
              </a:rPr>
              <a:t> </a:t>
            </a:r>
            <a:r>
              <a:rPr lang="en-US" sz="1200" dirty="0" err="1" smtClean="0">
                <a:latin typeface="Verdana" panose="020B0604030504040204" pitchFamily="34" charset="0"/>
                <a:ea typeface="Verdana" panose="020B0604030504040204" pitchFamily="34" charset="0"/>
                <a:cs typeface="Helvetica" panose="020B0604020202020204" pitchFamily="34" charset="0"/>
              </a:rPr>
              <a:t>positief</a:t>
            </a:r>
            <a:r>
              <a:rPr lang="en-US" sz="1200" dirty="0" smtClean="0">
                <a:latin typeface="Verdana" panose="020B0604030504040204" pitchFamily="34" charset="0"/>
                <a:ea typeface="Verdana" panose="020B0604030504040204" pitchFamily="34" charset="0"/>
                <a:cs typeface="Helvetica" panose="020B0604020202020204" pitchFamily="34" charset="0"/>
              </a:rPr>
              <a:t> </a:t>
            </a:r>
            <a:r>
              <a:rPr lang="en-US" sz="1200" dirty="0" err="1" smtClean="0">
                <a:latin typeface="Verdana" panose="020B0604030504040204" pitchFamily="34" charset="0"/>
                <a:ea typeface="Verdana" panose="020B0604030504040204" pitchFamily="34" charset="0"/>
                <a:cs typeface="Helvetica" panose="020B0604020202020204" pitchFamily="34" charset="0"/>
              </a:rPr>
              <a:t>als</a:t>
            </a:r>
            <a:r>
              <a:rPr lang="en-US" sz="1200" dirty="0" smtClean="0">
                <a:latin typeface="Verdana" panose="020B0604030504040204" pitchFamily="34" charset="0"/>
                <a:ea typeface="Verdana" panose="020B0604030504040204" pitchFamily="34" charset="0"/>
                <a:cs typeface="Helvetica" panose="020B0604020202020204" pitchFamily="34" charset="0"/>
              </a:rPr>
              <a:t> </a:t>
            </a:r>
            <a:r>
              <a:rPr lang="en-US" sz="1200" dirty="0" err="1" smtClean="0">
                <a:latin typeface="Verdana" panose="020B0604030504040204" pitchFamily="34" charset="0"/>
                <a:ea typeface="Verdana" panose="020B0604030504040204" pitchFamily="34" charset="0"/>
                <a:cs typeface="Helvetica" panose="020B0604020202020204" pitchFamily="34" charset="0"/>
              </a:rPr>
              <a:t>negatief</a:t>
            </a:r>
            <a:endParaRPr lang="en-US" sz="1200" dirty="0" smtClean="0">
              <a:latin typeface="Verdana" panose="020B0604030504040204" pitchFamily="34" charset="0"/>
              <a:ea typeface="Verdana" panose="020B0604030504040204" pitchFamily="34" charset="0"/>
              <a:cs typeface="Helvetica" panose="020B0604020202020204" pitchFamily="34" charset="0"/>
            </a:endParaRPr>
          </a:p>
          <a:p>
            <a:pPr marL="685800" lvl="2" indent="0">
              <a:buNone/>
            </a:pPr>
            <a:endParaRPr lang="en-US" sz="1200" dirty="0" smtClean="0">
              <a:latin typeface="Verdana" panose="020B0604030504040204" pitchFamily="34" charset="0"/>
              <a:ea typeface="Verdana" panose="020B0604030504040204" pitchFamily="34" charset="0"/>
              <a:cs typeface="Helvetica" panose="020B0604020202020204" pitchFamily="34" charset="0"/>
            </a:endParaRPr>
          </a:p>
          <a:p>
            <a:pPr marL="385763" indent="-385763">
              <a:buFont typeface="+mj-lt"/>
              <a:buAutoNum type="arabicPeriod"/>
            </a:pPr>
            <a:r>
              <a:rPr lang="en-US" sz="1600" dirty="0" smtClean="0">
                <a:latin typeface="Verdana" panose="020B0604030504040204" pitchFamily="34" charset="0"/>
                <a:ea typeface="Verdana" panose="020B0604030504040204" pitchFamily="34" charset="0"/>
                <a:cs typeface="Helvetica" panose="020B0604020202020204" pitchFamily="34" charset="0"/>
              </a:rPr>
              <a:t>Hoe </a:t>
            </a:r>
            <a:r>
              <a:rPr lang="en-US" sz="1600" dirty="0" err="1" smtClean="0">
                <a:latin typeface="Verdana" panose="020B0604030504040204" pitchFamily="34" charset="0"/>
                <a:ea typeface="Verdana" panose="020B0604030504040204" pitchFamily="34" charset="0"/>
                <a:cs typeface="Helvetica" panose="020B0604020202020204" pitchFamily="34" charset="0"/>
              </a:rPr>
              <a:t>groot</a:t>
            </a:r>
            <a:r>
              <a:rPr lang="en-US" sz="1600" dirty="0" smtClean="0">
                <a:latin typeface="Verdana" panose="020B0604030504040204" pitchFamily="34" charset="0"/>
                <a:ea typeface="Verdana" panose="020B0604030504040204" pitchFamily="34" charset="0"/>
                <a:cs typeface="Helvetica" panose="020B0604020202020204" pitchFamily="34" charset="0"/>
              </a:rPr>
              <a:t> is de </a:t>
            </a:r>
            <a:r>
              <a:rPr lang="en-US" sz="1600" dirty="0" err="1" smtClean="0">
                <a:latin typeface="Verdana" panose="020B0604030504040204" pitchFamily="34" charset="0"/>
                <a:ea typeface="Verdana" panose="020B0604030504040204" pitchFamily="34" charset="0"/>
                <a:cs typeface="Helvetica" panose="020B0604020202020204" pitchFamily="34" charset="0"/>
              </a:rPr>
              <a:t>invloed</a:t>
            </a:r>
            <a:r>
              <a:rPr lang="en-US" sz="1600" dirty="0" smtClean="0">
                <a:latin typeface="Verdana" panose="020B0604030504040204" pitchFamily="34" charset="0"/>
                <a:ea typeface="Verdana" panose="020B0604030504040204" pitchFamily="34" charset="0"/>
                <a:cs typeface="Helvetica" panose="020B0604020202020204" pitchFamily="34" charset="0"/>
              </a:rPr>
              <a:t> van de stakeholder?</a:t>
            </a:r>
          </a:p>
          <a:p>
            <a:pPr lvl="2"/>
            <a:r>
              <a:rPr lang="en-US" sz="1200" dirty="0" err="1" smtClean="0">
                <a:latin typeface="Verdana" panose="020B0604030504040204" pitchFamily="34" charset="0"/>
                <a:ea typeface="Verdana" panose="020B0604030504040204" pitchFamily="34" charset="0"/>
                <a:cs typeface="Helvetica" panose="020B0604020202020204" pitchFamily="34" charset="0"/>
              </a:rPr>
              <a:t>Kunnen</a:t>
            </a:r>
            <a:r>
              <a:rPr lang="en-US" sz="1200" dirty="0" smtClean="0">
                <a:latin typeface="Verdana" panose="020B0604030504040204" pitchFamily="34" charset="0"/>
                <a:ea typeface="Verdana" panose="020B0604030504040204" pitchFamily="34" charset="0"/>
                <a:cs typeface="Helvetica" panose="020B0604020202020204" pitchFamily="34" charset="0"/>
              </a:rPr>
              <a:t> </a:t>
            </a:r>
            <a:r>
              <a:rPr lang="en-US" sz="1200" dirty="0" err="1" smtClean="0">
                <a:latin typeface="Verdana" panose="020B0604030504040204" pitchFamily="34" charset="0"/>
                <a:ea typeface="Verdana" panose="020B0604030504040204" pitchFamily="34" charset="0"/>
                <a:cs typeface="Helvetica" panose="020B0604020202020204" pitchFamily="34" charset="0"/>
              </a:rPr>
              <a:t>ze</a:t>
            </a:r>
            <a:r>
              <a:rPr lang="en-US" sz="1200" dirty="0" smtClean="0">
                <a:latin typeface="Verdana" panose="020B0604030504040204" pitchFamily="34" charset="0"/>
                <a:ea typeface="Verdana" panose="020B0604030504040204" pitchFamily="34" charset="0"/>
                <a:cs typeface="Helvetica" panose="020B0604020202020204" pitchFamily="34" charset="0"/>
              </a:rPr>
              <a:t> </a:t>
            </a:r>
            <a:r>
              <a:rPr lang="en-US" sz="1200" dirty="0" err="1" smtClean="0">
                <a:latin typeface="Verdana" panose="020B0604030504040204" pitchFamily="34" charset="0"/>
                <a:ea typeface="Verdana" panose="020B0604030504040204" pitchFamily="34" charset="0"/>
                <a:cs typeface="Helvetica" panose="020B0604020202020204" pitchFamily="34" charset="0"/>
              </a:rPr>
              <a:t>iets</a:t>
            </a:r>
            <a:r>
              <a:rPr lang="en-US" sz="1200" dirty="0" smtClean="0">
                <a:latin typeface="Verdana" panose="020B0604030504040204" pitchFamily="34" charset="0"/>
                <a:ea typeface="Verdana" panose="020B0604030504040204" pitchFamily="34" charset="0"/>
                <a:cs typeface="Helvetica" panose="020B0604020202020204" pitchFamily="34" charset="0"/>
              </a:rPr>
              <a:t> </a:t>
            </a:r>
            <a:r>
              <a:rPr lang="en-US" sz="1200" dirty="0" err="1" smtClean="0">
                <a:latin typeface="Verdana" panose="020B0604030504040204" pitchFamily="34" charset="0"/>
                <a:ea typeface="Verdana" panose="020B0604030504040204" pitchFamily="34" charset="0"/>
                <a:cs typeface="Helvetica" panose="020B0604020202020204" pitchFamily="34" charset="0"/>
              </a:rPr>
              <a:t>toevoegen</a:t>
            </a:r>
            <a:r>
              <a:rPr lang="en-US" sz="1200" dirty="0" smtClean="0">
                <a:latin typeface="Verdana" panose="020B0604030504040204" pitchFamily="34" charset="0"/>
                <a:ea typeface="Verdana" panose="020B0604030504040204" pitchFamily="34" charset="0"/>
                <a:cs typeface="Helvetica" panose="020B0604020202020204" pitchFamily="34" charset="0"/>
              </a:rPr>
              <a:t>?</a:t>
            </a:r>
          </a:p>
          <a:p>
            <a:pPr lvl="2"/>
            <a:r>
              <a:rPr lang="en-US" sz="1200" dirty="0" err="1" smtClean="0">
                <a:latin typeface="Verdana" panose="020B0604030504040204" pitchFamily="34" charset="0"/>
                <a:ea typeface="Verdana" panose="020B0604030504040204" pitchFamily="34" charset="0"/>
                <a:cs typeface="Helvetica" panose="020B0604020202020204" pitchFamily="34" charset="0"/>
              </a:rPr>
              <a:t>Kunnen</a:t>
            </a:r>
            <a:r>
              <a:rPr lang="en-US" sz="1200" dirty="0" smtClean="0">
                <a:latin typeface="Verdana" panose="020B0604030504040204" pitchFamily="34" charset="0"/>
                <a:ea typeface="Verdana" panose="020B0604030504040204" pitchFamily="34" charset="0"/>
                <a:cs typeface="Helvetica" panose="020B0604020202020204" pitchFamily="34" charset="0"/>
              </a:rPr>
              <a:t> </a:t>
            </a:r>
            <a:r>
              <a:rPr lang="en-US" sz="1200" dirty="0" err="1" smtClean="0">
                <a:latin typeface="Verdana" panose="020B0604030504040204" pitchFamily="34" charset="0"/>
                <a:ea typeface="Verdana" panose="020B0604030504040204" pitchFamily="34" charset="0"/>
                <a:cs typeface="Helvetica" panose="020B0604020202020204" pitchFamily="34" charset="0"/>
              </a:rPr>
              <a:t>ze</a:t>
            </a:r>
            <a:r>
              <a:rPr lang="en-US" sz="1200" dirty="0" smtClean="0">
                <a:latin typeface="Verdana" panose="020B0604030504040204" pitchFamily="34" charset="0"/>
                <a:ea typeface="Verdana" panose="020B0604030504040204" pitchFamily="34" charset="0"/>
                <a:cs typeface="Helvetica" panose="020B0604020202020204" pitchFamily="34" charset="0"/>
              </a:rPr>
              <a:t> </a:t>
            </a:r>
            <a:r>
              <a:rPr lang="en-US" sz="1200" dirty="0" err="1" smtClean="0">
                <a:latin typeface="Verdana" panose="020B0604030504040204" pitchFamily="34" charset="0"/>
                <a:ea typeface="Verdana" panose="020B0604030504040204" pitchFamily="34" charset="0"/>
                <a:cs typeface="Helvetica" panose="020B0604020202020204" pitchFamily="34" charset="0"/>
              </a:rPr>
              <a:t>tegenwerken</a:t>
            </a:r>
            <a:endParaRPr lang="en-US" sz="1200" dirty="0" smtClean="0">
              <a:latin typeface="Verdana" panose="020B0604030504040204" pitchFamily="34" charset="0"/>
              <a:ea typeface="Verdana" panose="020B0604030504040204" pitchFamily="34" charset="0"/>
              <a:cs typeface="Helvetica" panose="020B0604020202020204" pitchFamily="34" charset="0"/>
            </a:endParaRPr>
          </a:p>
          <a:p>
            <a:pPr lvl="2"/>
            <a:r>
              <a:rPr lang="en-US" sz="1200" dirty="0" err="1" smtClean="0">
                <a:latin typeface="Verdana" panose="020B0604030504040204" pitchFamily="34" charset="0"/>
                <a:ea typeface="Verdana" panose="020B0604030504040204" pitchFamily="34" charset="0"/>
                <a:cs typeface="Helvetica" panose="020B0604020202020204" pitchFamily="34" charset="0"/>
              </a:rPr>
              <a:t>En</a:t>
            </a:r>
            <a:r>
              <a:rPr lang="en-US" sz="1200" dirty="0" smtClean="0">
                <a:latin typeface="Verdana" panose="020B0604030504040204" pitchFamily="34" charset="0"/>
                <a:ea typeface="Verdana" panose="020B0604030504040204" pitchFamily="34" charset="0"/>
                <a:cs typeface="Helvetica" panose="020B0604020202020204" pitchFamily="34" charset="0"/>
              </a:rPr>
              <a:t> hoe?</a:t>
            </a:r>
          </a:p>
          <a:p>
            <a:pPr lvl="2"/>
            <a:endParaRPr lang="en-US" sz="1200" dirty="0" smtClean="0">
              <a:latin typeface="Verdana" panose="020B0604030504040204" pitchFamily="34" charset="0"/>
              <a:ea typeface="Verdana" panose="020B0604030504040204" pitchFamily="34" charset="0"/>
              <a:cs typeface="Helvetica" panose="020B0604020202020204" pitchFamily="34" charset="0"/>
            </a:endParaRPr>
          </a:p>
          <a:p>
            <a:pPr marL="342900" indent="-342900">
              <a:buFont typeface="+mj-lt"/>
              <a:buAutoNum type="arabicPeriod"/>
            </a:pPr>
            <a:r>
              <a:rPr lang="en-US" sz="1600" dirty="0" smtClean="0">
                <a:latin typeface="Verdana" panose="020B0604030504040204" pitchFamily="34" charset="0"/>
                <a:ea typeface="Verdana" panose="020B0604030504040204" pitchFamily="34" charset="0"/>
                <a:cs typeface="Helvetica" panose="020B0604020202020204" pitchFamily="34" charset="0"/>
              </a:rPr>
              <a:t>Plot stakeholders op de stakeholder map</a:t>
            </a:r>
          </a:p>
          <a:p>
            <a:pPr marL="0" indent="0">
              <a:buNone/>
            </a:pPr>
            <a:endParaRPr lang="en-US" sz="1600" dirty="0" smtClean="0">
              <a:latin typeface="Verdana" panose="020B0604030504040204" pitchFamily="34" charset="0"/>
              <a:ea typeface="Verdana" panose="020B0604030504040204" pitchFamily="34" charset="0"/>
              <a:cs typeface="Helvetica" panose="020B0604020202020204" pitchFamily="34" charset="0"/>
            </a:endParaRPr>
          </a:p>
          <a:p>
            <a:pPr marL="0" indent="0">
              <a:buNone/>
            </a:pPr>
            <a:r>
              <a:rPr lang="en-US" sz="1600" b="1" i="1" dirty="0" smtClean="0">
                <a:latin typeface="Verdana" panose="020B0604030504040204" pitchFamily="34" charset="0"/>
                <a:ea typeface="Verdana" panose="020B0604030504040204" pitchFamily="34" charset="0"/>
                <a:cs typeface="Helvetica" panose="020B0604020202020204" pitchFamily="34" charset="0"/>
              </a:rPr>
              <a:t>BONUS: </a:t>
            </a:r>
            <a:r>
              <a:rPr lang="en-US" sz="1600" i="1" dirty="0" err="1" smtClean="0">
                <a:latin typeface="Verdana" panose="020B0604030504040204" pitchFamily="34" charset="0"/>
                <a:ea typeface="Verdana" panose="020B0604030504040204" pitchFamily="34" charset="0"/>
                <a:cs typeface="Helvetica" panose="020B0604020202020204" pitchFamily="34" charset="0"/>
              </a:rPr>
              <a:t>Welke</a:t>
            </a:r>
            <a:r>
              <a:rPr lang="en-US" sz="1600" i="1" dirty="0" smtClean="0">
                <a:latin typeface="Verdana" panose="020B0604030504040204" pitchFamily="34" charset="0"/>
                <a:ea typeface="Verdana" panose="020B0604030504040204" pitchFamily="34" charset="0"/>
                <a:cs typeface="Helvetica" panose="020B0604020202020204" pitchFamily="34" charset="0"/>
              </a:rPr>
              <a:t> </a:t>
            </a:r>
            <a:r>
              <a:rPr lang="en-US" sz="1600" i="1" dirty="0" err="1" smtClean="0">
                <a:latin typeface="Verdana" panose="020B0604030504040204" pitchFamily="34" charset="0"/>
                <a:ea typeface="Verdana" panose="020B0604030504040204" pitchFamily="34" charset="0"/>
                <a:cs typeface="Helvetica" panose="020B0604020202020204" pitchFamily="34" charset="0"/>
              </a:rPr>
              <a:t>relaties</a:t>
            </a:r>
            <a:r>
              <a:rPr lang="en-US" sz="1600" i="1" dirty="0" smtClean="0">
                <a:latin typeface="Verdana" panose="020B0604030504040204" pitchFamily="34" charset="0"/>
                <a:ea typeface="Verdana" panose="020B0604030504040204" pitchFamily="34" charset="0"/>
                <a:cs typeface="Helvetica" panose="020B0604020202020204" pitchFamily="34" charset="0"/>
              </a:rPr>
              <a:t> </a:t>
            </a:r>
            <a:r>
              <a:rPr lang="en-US" sz="1600" i="1" dirty="0" err="1" smtClean="0">
                <a:latin typeface="Verdana" panose="020B0604030504040204" pitchFamily="34" charset="0"/>
                <a:ea typeface="Verdana" panose="020B0604030504040204" pitchFamily="34" charset="0"/>
                <a:cs typeface="Helvetica" panose="020B0604020202020204" pitchFamily="34" charset="0"/>
              </a:rPr>
              <a:t>bestaan</a:t>
            </a:r>
            <a:r>
              <a:rPr lang="en-US" sz="1600" i="1" dirty="0" smtClean="0">
                <a:latin typeface="Verdana" panose="020B0604030504040204" pitchFamily="34" charset="0"/>
                <a:ea typeface="Verdana" panose="020B0604030504040204" pitchFamily="34" charset="0"/>
                <a:cs typeface="Helvetica" panose="020B0604020202020204" pitchFamily="34" charset="0"/>
              </a:rPr>
              <a:t> </a:t>
            </a:r>
            <a:r>
              <a:rPr lang="en-US" sz="1600" i="1" dirty="0" err="1" smtClean="0">
                <a:latin typeface="Verdana" panose="020B0604030504040204" pitchFamily="34" charset="0"/>
                <a:ea typeface="Verdana" panose="020B0604030504040204" pitchFamily="34" charset="0"/>
                <a:cs typeface="Helvetica" panose="020B0604020202020204" pitchFamily="34" charset="0"/>
              </a:rPr>
              <a:t>er</a:t>
            </a:r>
            <a:r>
              <a:rPr lang="en-US" sz="1600" i="1" dirty="0" smtClean="0">
                <a:latin typeface="Verdana" panose="020B0604030504040204" pitchFamily="34" charset="0"/>
                <a:ea typeface="Verdana" panose="020B0604030504040204" pitchFamily="34" charset="0"/>
                <a:cs typeface="Helvetica" panose="020B0604020202020204" pitchFamily="34" charset="0"/>
              </a:rPr>
              <a:t> </a:t>
            </a:r>
            <a:r>
              <a:rPr lang="en-US" sz="1600" i="1" dirty="0" err="1" smtClean="0">
                <a:latin typeface="Verdana" panose="020B0604030504040204" pitchFamily="34" charset="0"/>
                <a:ea typeface="Verdana" panose="020B0604030504040204" pitchFamily="34" charset="0"/>
                <a:cs typeface="Helvetica" panose="020B0604020202020204" pitchFamily="34" charset="0"/>
              </a:rPr>
              <a:t>tussen</a:t>
            </a:r>
            <a:r>
              <a:rPr lang="en-US" sz="1600" i="1" dirty="0" smtClean="0">
                <a:latin typeface="Verdana" panose="020B0604030504040204" pitchFamily="34" charset="0"/>
                <a:ea typeface="Verdana" panose="020B0604030504040204" pitchFamily="34" charset="0"/>
                <a:cs typeface="Helvetica" panose="020B0604020202020204" pitchFamily="34" charset="0"/>
              </a:rPr>
              <a:t> de </a:t>
            </a:r>
            <a:r>
              <a:rPr lang="en-US" sz="1600" i="1" dirty="0" err="1" smtClean="0">
                <a:latin typeface="Verdana" panose="020B0604030504040204" pitchFamily="34" charset="0"/>
                <a:ea typeface="Verdana" panose="020B0604030504040204" pitchFamily="34" charset="0"/>
                <a:cs typeface="Helvetica" panose="020B0604020202020204" pitchFamily="34" charset="0"/>
              </a:rPr>
              <a:t>verschillende</a:t>
            </a:r>
            <a:r>
              <a:rPr lang="en-US" sz="1600" i="1" dirty="0" smtClean="0">
                <a:latin typeface="Verdana" panose="020B0604030504040204" pitchFamily="34" charset="0"/>
                <a:ea typeface="Verdana" panose="020B0604030504040204" pitchFamily="34" charset="0"/>
                <a:cs typeface="Helvetica" panose="020B0604020202020204" pitchFamily="34" charset="0"/>
              </a:rPr>
              <a:t> stakeholders?</a:t>
            </a:r>
          </a:p>
          <a:p>
            <a:pPr marL="0" indent="0">
              <a:buNone/>
            </a:pPr>
            <a:r>
              <a:rPr lang="en-US" sz="1600" i="1" dirty="0" err="1" smtClean="0">
                <a:latin typeface="Verdana" panose="020B0604030504040204" pitchFamily="34" charset="0"/>
                <a:ea typeface="Verdana" panose="020B0604030504040204" pitchFamily="34" charset="0"/>
                <a:cs typeface="Helvetica" panose="020B0604020202020204" pitchFamily="34" charset="0"/>
              </a:rPr>
              <a:t>Teken</a:t>
            </a:r>
            <a:r>
              <a:rPr lang="en-US" sz="1600" i="1" dirty="0" smtClean="0">
                <a:latin typeface="Verdana" panose="020B0604030504040204" pitchFamily="34" charset="0"/>
                <a:ea typeface="Verdana" panose="020B0604030504040204" pitchFamily="34" charset="0"/>
                <a:cs typeface="Helvetica" panose="020B0604020202020204" pitchFamily="34" charset="0"/>
              </a:rPr>
              <a:t> </a:t>
            </a:r>
            <a:r>
              <a:rPr lang="en-US" sz="1600" i="1" dirty="0" err="1" smtClean="0">
                <a:latin typeface="Verdana" panose="020B0604030504040204" pitchFamily="34" charset="0"/>
                <a:ea typeface="Verdana" panose="020B0604030504040204" pitchFamily="34" charset="0"/>
                <a:cs typeface="Helvetica" panose="020B0604020202020204" pitchFamily="34" charset="0"/>
              </a:rPr>
              <a:t>daar</a:t>
            </a:r>
            <a:r>
              <a:rPr lang="en-US" sz="1600" i="1" dirty="0" smtClean="0">
                <a:latin typeface="Verdana" panose="020B0604030504040204" pitchFamily="34" charset="0"/>
                <a:ea typeface="Verdana" panose="020B0604030504040204" pitchFamily="34" charset="0"/>
                <a:cs typeface="Helvetica" panose="020B0604020202020204" pitchFamily="34" charset="0"/>
              </a:rPr>
              <a:t> </a:t>
            </a:r>
            <a:r>
              <a:rPr lang="en-US" sz="1600" i="1" dirty="0" err="1" smtClean="0">
                <a:latin typeface="Verdana" panose="020B0604030504040204" pitchFamily="34" charset="0"/>
                <a:ea typeface="Verdana" panose="020B0604030504040204" pitchFamily="34" charset="0"/>
                <a:cs typeface="Helvetica" panose="020B0604020202020204" pitchFamily="34" charset="0"/>
              </a:rPr>
              <a:t>een</a:t>
            </a:r>
            <a:r>
              <a:rPr lang="en-US" sz="1600" i="1" dirty="0" smtClean="0">
                <a:latin typeface="Verdana" panose="020B0604030504040204" pitchFamily="34" charset="0"/>
                <a:ea typeface="Verdana" panose="020B0604030504040204" pitchFamily="34" charset="0"/>
                <a:cs typeface="Helvetica" panose="020B0604020202020204" pitchFamily="34" charset="0"/>
              </a:rPr>
              <a:t> </a:t>
            </a:r>
            <a:r>
              <a:rPr lang="en-US" sz="1600" i="1" dirty="0" err="1" smtClean="0">
                <a:latin typeface="Verdana" panose="020B0604030504040204" pitchFamily="34" charset="0"/>
                <a:ea typeface="Verdana" panose="020B0604030504040204" pitchFamily="34" charset="0"/>
                <a:cs typeface="Helvetica" panose="020B0604020202020204" pitchFamily="34" charset="0"/>
              </a:rPr>
              <a:t>lijn</a:t>
            </a:r>
            <a:r>
              <a:rPr lang="en-US" sz="1600" i="1" dirty="0" smtClean="0">
                <a:latin typeface="Verdana" panose="020B0604030504040204" pitchFamily="34" charset="0"/>
                <a:ea typeface="Verdana" panose="020B0604030504040204" pitchFamily="34" charset="0"/>
                <a:cs typeface="Helvetica" panose="020B0604020202020204" pitchFamily="34" charset="0"/>
              </a:rPr>
              <a:t> </a:t>
            </a:r>
            <a:r>
              <a:rPr lang="en-US" sz="1600" i="1" dirty="0" err="1" smtClean="0">
                <a:latin typeface="Verdana" panose="020B0604030504040204" pitchFamily="34" charset="0"/>
                <a:ea typeface="Verdana" panose="020B0604030504040204" pitchFamily="34" charset="0"/>
                <a:cs typeface="Helvetica" panose="020B0604020202020204" pitchFamily="34" charset="0"/>
              </a:rPr>
              <a:t>tussen</a:t>
            </a:r>
            <a:endParaRPr lang="en-US" sz="1600" i="1" dirty="0" smtClean="0">
              <a:latin typeface="Verdana" panose="020B0604030504040204" pitchFamily="34" charset="0"/>
              <a:ea typeface="Verdana" panose="020B0604030504040204" pitchFamily="34" charset="0"/>
              <a:cs typeface="Helvetica" panose="020B0604020202020204" pitchFamily="34" charset="0"/>
            </a:endParaRPr>
          </a:p>
        </p:txBody>
      </p:sp>
      <p:pic>
        <p:nvPicPr>
          <p:cNvPr id="4" name="Afbeelding 3"/>
          <p:cNvPicPr>
            <a:picLocks noChangeAspect="1"/>
          </p:cNvPicPr>
          <p:nvPr/>
        </p:nvPicPr>
        <p:blipFill rotWithShape="1">
          <a:blip r:embed="rId5"/>
          <a:srcRect l="40284" t="15744" r="24184" b="7660"/>
          <a:stretch/>
        </p:blipFill>
        <p:spPr>
          <a:xfrm>
            <a:off x="6002733" y="2048876"/>
            <a:ext cx="2685872" cy="36186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677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82040" y="365127"/>
            <a:ext cx="7433310" cy="747394"/>
          </a:xfrm>
        </p:spPr>
        <p:txBody>
          <a:bodyPr/>
          <a:lstStyle/>
          <a:p>
            <a:r>
              <a:rPr lang="nl-NL" b="1" dirty="0" smtClean="0">
                <a:latin typeface="Verdana" panose="020B0604030504040204" pitchFamily="34" charset="0"/>
                <a:ea typeface="Verdana" panose="020B0604030504040204" pitchFamily="34" charset="0"/>
                <a:cs typeface="Helvetica" panose="020B0604020202020204" pitchFamily="34" charset="0"/>
              </a:rPr>
              <a:t>Stap 3.	</a:t>
            </a:r>
            <a:r>
              <a:rPr lang="nl-NL" b="1" dirty="0" err="1" smtClean="0">
                <a:latin typeface="Verdana" panose="020B0604030504040204" pitchFamily="34" charset="0"/>
                <a:ea typeface="Verdana" panose="020B0604030504040204" pitchFamily="34" charset="0"/>
                <a:cs typeface="Helvetica" panose="020B0604020202020204" pitchFamily="34" charset="0"/>
              </a:rPr>
              <a:t>Needs</a:t>
            </a:r>
            <a:r>
              <a:rPr lang="nl-NL" b="1" dirty="0" smtClean="0">
                <a:latin typeface="Verdana" panose="020B0604030504040204" pitchFamily="34" charset="0"/>
                <a:ea typeface="Verdana" panose="020B0604030504040204" pitchFamily="34" charset="0"/>
                <a:cs typeface="Helvetica" panose="020B0604020202020204" pitchFamily="34" charset="0"/>
              </a:rPr>
              <a:t> analysis</a:t>
            </a:r>
            <a:endParaRPr lang="nl-NL" b="1" dirty="0">
              <a:latin typeface="Verdana" panose="020B0604030504040204" pitchFamily="34" charset="0"/>
              <a:ea typeface="Verdana" panose="020B0604030504040204" pitchFamily="34" charset="0"/>
              <a:cs typeface="Helvetica" panose="020B0604020202020204" pitchFamily="34" charset="0"/>
            </a:endParaRPr>
          </a:p>
        </p:txBody>
      </p:sp>
      <p:sp>
        <p:nvSpPr>
          <p:cNvPr id="3" name="Tijdelijke aanduiding voor inhoud 2"/>
          <p:cNvSpPr>
            <a:spLocks noGrp="1"/>
          </p:cNvSpPr>
          <p:nvPr>
            <p:ph idx="1"/>
          </p:nvPr>
        </p:nvSpPr>
        <p:spPr>
          <a:xfrm>
            <a:off x="628651" y="2226469"/>
            <a:ext cx="7268441" cy="3263504"/>
          </a:xfrm>
        </p:spPr>
        <p:txBody>
          <a:bodyPr>
            <a:normAutofit/>
          </a:bodyPr>
          <a:lstStyle/>
          <a:p>
            <a:r>
              <a:rPr lang="en-US" dirty="0" err="1" smtClean="0">
                <a:latin typeface="Verdana" panose="020B0604030504040204" pitchFamily="34" charset="0"/>
                <a:ea typeface="Verdana" panose="020B0604030504040204" pitchFamily="34" charset="0"/>
                <a:cs typeface="Helvetica" panose="020B0604020202020204" pitchFamily="34" charset="0"/>
              </a:rPr>
              <a:t>Wie</a:t>
            </a:r>
            <a:r>
              <a:rPr lang="en-US" dirty="0" smtClean="0">
                <a:latin typeface="Verdana" panose="020B0604030504040204" pitchFamily="34" charset="0"/>
                <a:ea typeface="Verdana" panose="020B0604030504040204" pitchFamily="34" charset="0"/>
                <a:cs typeface="Helvetica" panose="020B0604020202020204" pitchFamily="34" charset="0"/>
              </a:rPr>
              <a:t> </a:t>
            </a:r>
            <a:r>
              <a:rPr lang="en-US" dirty="0" err="1" smtClean="0">
                <a:latin typeface="Verdana" panose="020B0604030504040204" pitchFamily="34" charset="0"/>
                <a:ea typeface="Verdana" panose="020B0604030504040204" pitchFamily="34" charset="0"/>
                <a:cs typeface="Helvetica" panose="020B0604020202020204" pitchFamily="34" charset="0"/>
              </a:rPr>
              <a:t>zijn</a:t>
            </a:r>
            <a:r>
              <a:rPr lang="en-US" dirty="0" smtClean="0">
                <a:latin typeface="Verdana" panose="020B0604030504040204" pitchFamily="34" charset="0"/>
                <a:ea typeface="Verdana" panose="020B0604030504040204" pitchFamily="34" charset="0"/>
                <a:cs typeface="Helvetica" panose="020B0604020202020204" pitchFamily="34" charset="0"/>
              </a:rPr>
              <a:t> </a:t>
            </a:r>
            <a:r>
              <a:rPr lang="en-US" dirty="0" err="1" smtClean="0">
                <a:latin typeface="Verdana" panose="020B0604030504040204" pitchFamily="34" charset="0"/>
                <a:ea typeface="Verdana" panose="020B0604030504040204" pitchFamily="34" charset="0"/>
                <a:cs typeface="Helvetica" panose="020B0604020202020204" pitchFamily="34" charset="0"/>
              </a:rPr>
              <a:t>deze</a:t>
            </a:r>
            <a:r>
              <a:rPr lang="en-US" dirty="0" smtClean="0">
                <a:latin typeface="Verdana" panose="020B0604030504040204" pitchFamily="34" charset="0"/>
                <a:ea typeface="Verdana" panose="020B0604030504040204" pitchFamily="34" charset="0"/>
                <a:cs typeface="Helvetica" panose="020B0604020202020204" pitchFamily="34" charset="0"/>
              </a:rPr>
              <a:t> stakeholders </a:t>
            </a:r>
            <a:r>
              <a:rPr lang="en-US" dirty="0" err="1" smtClean="0">
                <a:latin typeface="Verdana" panose="020B0604030504040204" pitchFamily="34" charset="0"/>
                <a:ea typeface="Verdana" panose="020B0604030504040204" pitchFamily="34" charset="0"/>
                <a:cs typeface="Helvetica" panose="020B0604020202020204" pitchFamily="34" charset="0"/>
              </a:rPr>
              <a:t>precies</a:t>
            </a:r>
            <a:r>
              <a:rPr lang="en-US" dirty="0" smtClean="0">
                <a:latin typeface="Verdana" panose="020B0604030504040204" pitchFamily="34" charset="0"/>
                <a:ea typeface="Verdana" panose="020B0604030504040204" pitchFamily="34" charset="0"/>
                <a:cs typeface="Helvetica" panose="020B0604020202020204" pitchFamily="34" charset="0"/>
              </a:rPr>
              <a:t>?</a:t>
            </a:r>
          </a:p>
          <a:p>
            <a:r>
              <a:rPr lang="en-US" dirty="0" smtClean="0">
                <a:latin typeface="Verdana" panose="020B0604030504040204" pitchFamily="34" charset="0"/>
                <a:ea typeface="Verdana" panose="020B0604030504040204" pitchFamily="34" charset="0"/>
                <a:cs typeface="Helvetica" panose="020B0604020202020204" pitchFamily="34" charset="0"/>
              </a:rPr>
              <a:t>Wat </a:t>
            </a:r>
            <a:r>
              <a:rPr lang="en-US" dirty="0" err="1" smtClean="0">
                <a:latin typeface="Verdana" panose="020B0604030504040204" pitchFamily="34" charset="0"/>
                <a:ea typeface="Verdana" panose="020B0604030504040204" pitchFamily="34" charset="0"/>
                <a:cs typeface="Helvetica" panose="020B0604020202020204" pitchFamily="34" charset="0"/>
              </a:rPr>
              <a:t>zijn</a:t>
            </a:r>
            <a:r>
              <a:rPr lang="en-US" dirty="0" smtClean="0">
                <a:latin typeface="Verdana" panose="020B0604030504040204" pitchFamily="34" charset="0"/>
                <a:ea typeface="Verdana" panose="020B0604030504040204" pitchFamily="34" charset="0"/>
                <a:cs typeface="Helvetica" panose="020B0604020202020204" pitchFamily="34" charset="0"/>
              </a:rPr>
              <a:t> </a:t>
            </a:r>
            <a:r>
              <a:rPr lang="en-US" dirty="0" err="1" smtClean="0">
                <a:latin typeface="Verdana" panose="020B0604030504040204" pitchFamily="34" charset="0"/>
                <a:ea typeface="Verdana" panose="020B0604030504040204" pitchFamily="34" charset="0"/>
                <a:cs typeface="Helvetica" panose="020B0604020202020204" pitchFamily="34" charset="0"/>
              </a:rPr>
              <a:t>hun</a:t>
            </a:r>
            <a:r>
              <a:rPr lang="en-US" dirty="0" smtClean="0">
                <a:latin typeface="Verdana" panose="020B0604030504040204" pitchFamily="34" charset="0"/>
                <a:ea typeface="Verdana" panose="020B0604030504040204" pitchFamily="34" charset="0"/>
                <a:cs typeface="Helvetica" panose="020B0604020202020204" pitchFamily="34" charset="0"/>
              </a:rPr>
              <a:t> </a:t>
            </a:r>
            <a:r>
              <a:rPr lang="en-US" dirty="0" err="1" smtClean="0">
                <a:latin typeface="Verdana" panose="020B0604030504040204" pitchFamily="34" charset="0"/>
                <a:ea typeface="Verdana" panose="020B0604030504040204" pitchFamily="34" charset="0"/>
                <a:cs typeface="Helvetica" panose="020B0604020202020204" pitchFamily="34" charset="0"/>
              </a:rPr>
              <a:t>doelen</a:t>
            </a:r>
            <a:r>
              <a:rPr lang="en-US" dirty="0" smtClean="0">
                <a:latin typeface="Verdana" panose="020B0604030504040204" pitchFamily="34" charset="0"/>
                <a:ea typeface="Verdana" panose="020B0604030504040204" pitchFamily="34" charset="0"/>
                <a:cs typeface="Helvetica" panose="020B0604020202020204" pitchFamily="34" charset="0"/>
              </a:rPr>
              <a:t> </a:t>
            </a:r>
            <a:r>
              <a:rPr lang="en-US" dirty="0" err="1" smtClean="0">
                <a:latin typeface="Verdana" panose="020B0604030504040204" pitchFamily="34" charset="0"/>
                <a:ea typeface="Verdana" panose="020B0604030504040204" pitchFamily="34" charset="0"/>
                <a:cs typeface="Helvetica" panose="020B0604020202020204" pitchFamily="34" charset="0"/>
              </a:rPr>
              <a:t>en</a:t>
            </a:r>
            <a:r>
              <a:rPr lang="en-US" dirty="0" smtClean="0">
                <a:latin typeface="Verdana" panose="020B0604030504040204" pitchFamily="34" charset="0"/>
                <a:ea typeface="Verdana" panose="020B0604030504040204" pitchFamily="34" charset="0"/>
                <a:cs typeface="Helvetica" panose="020B0604020202020204" pitchFamily="34" charset="0"/>
              </a:rPr>
              <a:t> </a:t>
            </a:r>
            <a:r>
              <a:rPr lang="en-US" dirty="0" err="1" smtClean="0">
                <a:latin typeface="Verdana" panose="020B0604030504040204" pitchFamily="34" charset="0"/>
                <a:ea typeface="Verdana" panose="020B0604030504040204" pitchFamily="34" charset="0"/>
                <a:cs typeface="Helvetica" panose="020B0604020202020204" pitchFamily="34" charset="0"/>
              </a:rPr>
              <a:t>opdrachten</a:t>
            </a:r>
            <a:r>
              <a:rPr lang="en-US" dirty="0" smtClean="0">
                <a:latin typeface="Verdana" panose="020B0604030504040204" pitchFamily="34" charset="0"/>
                <a:ea typeface="Verdana" panose="020B0604030504040204" pitchFamily="34" charset="0"/>
                <a:cs typeface="Helvetica" panose="020B0604020202020204" pitchFamily="34" charset="0"/>
              </a:rPr>
              <a:t>?</a:t>
            </a:r>
          </a:p>
          <a:p>
            <a:r>
              <a:rPr lang="en-US" dirty="0" err="1" smtClean="0">
                <a:latin typeface="Verdana" panose="020B0604030504040204" pitchFamily="34" charset="0"/>
                <a:ea typeface="Verdana" panose="020B0604030504040204" pitchFamily="34" charset="0"/>
                <a:cs typeface="Helvetica" panose="020B0604020202020204" pitchFamily="34" charset="0"/>
              </a:rPr>
              <a:t>Probeer</a:t>
            </a:r>
            <a:r>
              <a:rPr lang="en-US" dirty="0" smtClean="0">
                <a:latin typeface="Verdana" panose="020B0604030504040204" pitchFamily="34" charset="0"/>
                <a:ea typeface="Verdana" panose="020B0604030504040204" pitchFamily="34" charset="0"/>
                <a:cs typeface="Helvetica" panose="020B0604020202020204" pitchFamily="34" charset="0"/>
              </a:rPr>
              <a:t> te </a:t>
            </a:r>
            <a:r>
              <a:rPr lang="en-US" dirty="0" err="1" smtClean="0">
                <a:latin typeface="Verdana" panose="020B0604030504040204" pitchFamily="34" charset="0"/>
                <a:ea typeface="Verdana" panose="020B0604030504040204" pitchFamily="34" charset="0"/>
                <a:cs typeface="Helvetica" panose="020B0604020202020204" pitchFamily="34" charset="0"/>
              </a:rPr>
              <a:t>denken</a:t>
            </a:r>
            <a:r>
              <a:rPr lang="en-US" dirty="0" smtClean="0">
                <a:latin typeface="Verdana" panose="020B0604030504040204" pitchFamily="34" charset="0"/>
                <a:ea typeface="Verdana" panose="020B0604030504040204" pitchFamily="34" charset="0"/>
                <a:cs typeface="Helvetica" panose="020B0604020202020204" pitchFamily="34" charset="0"/>
              </a:rPr>
              <a:t> </a:t>
            </a:r>
            <a:r>
              <a:rPr lang="en-US" dirty="0" err="1" smtClean="0">
                <a:latin typeface="Verdana" panose="020B0604030504040204" pitchFamily="34" charset="0"/>
                <a:ea typeface="Verdana" panose="020B0604030504040204" pitchFamily="34" charset="0"/>
                <a:cs typeface="Helvetica" panose="020B0604020202020204" pitchFamily="34" charset="0"/>
              </a:rPr>
              <a:t>zoals</a:t>
            </a:r>
            <a:r>
              <a:rPr lang="en-US" dirty="0" smtClean="0">
                <a:latin typeface="Verdana" panose="020B0604030504040204" pitchFamily="34" charset="0"/>
                <a:ea typeface="Verdana" panose="020B0604030504040204" pitchFamily="34" charset="0"/>
                <a:cs typeface="Helvetica" panose="020B0604020202020204" pitchFamily="34" charset="0"/>
              </a:rPr>
              <a:t> </a:t>
            </a:r>
            <a:r>
              <a:rPr lang="en-US" dirty="0" err="1" smtClean="0">
                <a:latin typeface="Verdana" panose="020B0604030504040204" pitchFamily="34" charset="0"/>
                <a:ea typeface="Verdana" panose="020B0604030504040204" pitchFamily="34" charset="0"/>
                <a:cs typeface="Helvetica" panose="020B0604020202020204" pitchFamily="34" charset="0"/>
              </a:rPr>
              <a:t>zij</a:t>
            </a:r>
            <a:endParaRPr lang="en-US" dirty="0" smtClean="0">
              <a:latin typeface="Verdana" panose="020B0604030504040204" pitchFamily="34" charset="0"/>
              <a:ea typeface="Verdana" panose="020B0604030504040204" pitchFamily="34" charset="0"/>
              <a:cs typeface="Helvetica" panose="020B0604020202020204" pitchFamily="34" charset="0"/>
            </a:endParaRPr>
          </a:p>
          <a:p>
            <a:pPr marL="0" indent="0">
              <a:buNone/>
            </a:pPr>
            <a:endParaRPr lang="en-US" dirty="0" smtClean="0">
              <a:latin typeface="Verdana" panose="020B0604030504040204" pitchFamily="34" charset="0"/>
              <a:ea typeface="Verdana" panose="020B0604030504040204" pitchFamily="34" charset="0"/>
              <a:cs typeface="Helvetica" panose="020B0604020202020204" pitchFamily="34" charset="0"/>
            </a:endParaRPr>
          </a:p>
          <a:p>
            <a:pPr marL="0" indent="0">
              <a:buNone/>
            </a:pPr>
            <a:r>
              <a:rPr lang="en-US" b="1" dirty="0" smtClean="0">
                <a:latin typeface="Verdana" panose="020B0604030504040204" pitchFamily="34" charset="0"/>
                <a:ea typeface="Verdana" panose="020B0604030504040204" pitchFamily="34" charset="0"/>
                <a:cs typeface="Helvetica" panose="020B0604020202020204" pitchFamily="34" charset="0"/>
                <a:sym typeface="Wingdings" panose="05000000000000000000" pitchFamily="2" charset="2"/>
              </a:rPr>
              <a:t> </a:t>
            </a:r>
            <a:r>
              <a:rPr lang="en-US" b="1" dirty="0" err="1" smtClean="0">
                <a:latin typeface="Verdana" panose="020B0604030504040204" pitchFamily="34" charset="0"/>
                <a:ea typeface="Verdana" panose="020B0604030504040204" pitchFamily="34" charset="0"/>
                <a:cs typeface="Helvetica" panose="020B0604020202020204" pitchFamily="34" charset="0"/>
              </a:rPr>
              <a:t>Identificeer</a:t>
            </a:r>
            <a:r>
              <a:rPr lang="en-US" b="1" dirty="0" smtClean="0">
                <a:latin typeface="Verdana" panose="020B0604030504040204" pitchFamily="34" charset="0"/>
                <a:ea typeface="Verdana" panose="020B0604030504040204" pitchFamily="34" charset="0"/>
                <a:cs typeface="Helvetica" panose="020B0604020202020204" pitchFamily="34" charset="0"/>
              </a:rPr>
              <a:t> wat </a:t>
            </a:r>
            <a:r>
              <a:rPr lang="en-US" b="1" dirty="0" err="1" smtClean="0">
                <a:latin typeface="Verdana" panose="020B0604030504040204" pitchFamily="34" charset="0"/>
                <a:ea typeface="Verdana" panose="020B0604030504040204" pitchFamily="34" charset="0"/>
                <a:cs typeface="Helvetica" panose="020B0604020202020204" pitchFamily="34" charset="0"/>
              </a:rPr>
              <a:t>elke</a:t>
            </a:r>
            <a:r>
              <a:rPr lang="en-US" b="1" dirty="0" smtClean="0">
                <a:latin typeface="Verdana" panose="020B0604030504040204" pitchFamily="34" charset="0"/>
                <a:ea typeface="Verdana" panose="020B0604030504040204" pitchFamily="34" charset="0"/>
                <a:cs typeface="Helvetica" panose="020B0604020202020204" pitchFamily="34" charset="0"/>
              </a:rPr>
              <a:t> stakeholder </a:t>
            </a:r>
            <a:r>
              <a:rPr lang="en-US" b="1" dirty="0" err="1" smtClean="0">
                <a:latin typeface="Verdana" panose="020B0604030504040204" pitchFamily="34" charset="0"/>
                <a:ea typeface="Verdana" panose="020B0604030504040204" pitchFamily="34" charset="0"/>
                <a:cs typeface="Helvetica" panose="020B0604020202020204" pitchFamily="34" charset="0"/>
              </a:rPr>
              <a:t>nodig</a:t>
            </a:r>
            <a:r>
              <a:rPr lang="en-US" b="1" dirty="0" smtClean="0">
                <a:latin typeface="Verdana" panose="020B0604030504040204" pitchFamily="34" charset="0"/>
                <a:ea typeface="Verdana" panose="020B0604030504040204" pitchFamily="34" charset="0"/>
                <a:cs typeface="Helvetica" panose="020B0604020202020204" pitchFamily="34" charset="0"/>
              </a:rPr>
              <a:t> </a:t>
            </a:r>
            <a:r>
              <a:rPr lang="en-US" b="1" dirty="0" err="1" smtClean="0">
                <a:latin typeface="Verdana" panose="020B0604030504040204" pitchFamily="34" charset="0"/>
                <a:ea typeface="Verdana" panose="020B0604030504040204" pitchFamily="34" charset="0"/>
                <a:cs typeface="Helvetica" panose="020B0604020202020204" pitchFamily="34" charset="0"/>
              </a:rPr>
              <a:t>heeft</a:t>
            </a:r>
            <a:endParaRPr lang="en-US" b="1" i="1" dirty="0" smtClean="0">
              <a:latin typeface="Verdana" panose="020B0604030504040204" pitchFamily="34" charset="0"/>
              <a:ea typeface="Verdana" panose="020B0604030504040204" pitchFamily="34" charset="0"/>
              <a:cs typeface="Helvetica" panose="020B0604020202020204" pitchFamily="34" charset="0"/>
            </a:endParaRPr>
          </a:p>
        </p:txBody>
      </p:sp>
    </p:spTree>
    <p:extLst>
      <p:ext uri="{BB962C8B-B14F-4D97-AF65-F5344CB8AC3E}">
        <p14:creationId xmlns:p14="http://schemas.microsoft.com/office/powerpoint/2010/main" val="13925899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97280" y="365126"/>
            <a:ext cx="7418070" cy="726255"/>
          </a:xfrm>
        </p:spPr>
        <p:txBody>
          <a:bodyPr/>
          <a:lstStyle/>
          <a:p>
            <a:r>
              <a:rPr lang="nl-NL" b="1" dirty="0" smtClean="0">
                <a:latin typeface="Helvetica" panose="020B0604020202020204" pitchFamily="34" charset="0"/>
                <a:cs typeface="Helvetica" panose="020B0604020202020204" pitchFamily="34" charset="0"/>
              </a:rPr>
              <a:t>Stap </a:t>
            </a:r>
            <a:r>
              <a:rPr lang="nl-NL" b="1" dirty="0">
                <a:latin typeface="Helvetica" panose="020B0604020202020204" pitchFamily="34" charset="0"/>
                <a:cs typeface="Helvetica" panose="020B0604020202020204" pitchFamily="34" charset="0"/>
              </a:rPr>
              <a:t>4</a:t>
            </a:r>
            <a:r>
              <a:rPr lang="nl-NL" b="1" dirty="0" smtClean="0">
                <a:latin typeface="Helvetica" panose="020B0604020202020204" pitchFamily="34" charset="0"/>
                <a:cs typeface="Helvetica" panose="020B0604020202020204" pitchFamily="34" charset="0"/>
              </a:rPr>
              <a:t>. Het managen van de </a:t>
            </a:r>
            <a:r>
              <a:rPr lang="nl-NL" b="1" dirty="0" err="1" smtClean="0">
                <a:latin typeface="Helvetica" panose="020B0604020202020204" pitchFamily="34" charset="0"/>
                <a:cs typeface="Helvetica" panose="020B0604020202020204" pitchFamily="34" charset="0"/>
              </a:rPr>
              <a:t>needs</a:t>
            </a:r>
            <a:endParaRPr lang="nl-NL" b="1" dirty="0">
              <a:latin typeface="Helvetica" panose="020B0604020202020204" pitchFamily="34" charset="0"/>
              <a:cs typeface="Helvetica" panose="020B0604020202020204" pitchFamily="34" charset="0"/>
            </a:endParaRPr>
          </a:p>
        </p:txBody>
      </p:sp>
      <p:grpSp>
        <p:nvGrpSpPr>
          <p:cNvPr id="3" name="Groep 2"/>
          <p:cNvGrpSpPr/>
          <p:nvPr/>
        </p:nvGrpSpPr>
        <p:grpSpPr>
          <a:xfrm>
            <a:off x="2031218" y="1150138"/>
            <a:ext cx="5550194" cy="4805916"/>
            <a:chOff x="2658511" y="1959230"/>
            <a:chExt cx="3824490" cy="3788839"/>
          </a:xfrm>
        </p:grpSpPr>
        <p:sp>
          <p:nvSpPr>
            <p:cNvPr id="28" name="Rechthoek 27"/>
            <p:cNvSpPr/>
            <p:nvPr/>
          </p:nvSpPr>
          <p:spPr>
            <a:xfrm>
              <a:off x="4764831" y="2041110"/>
              <a:ext cx="1635970" cy="162662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hthoek 29"/>
            <p:cNvSpPr/>
            <p:nvPr/>
          </p:nvSpPr>
          <p:spPr>
            <a:xfrm>
              <a:off x="3004546" y="2041110"/>
              <a:ext cx="1582721" cy="162081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hthoek 31"/>
            <p:cNvSpPr/>
            <p:nvPr/>
          </p:nvSpPr>
          <p:spPr>
            <a:xfrm>
              <a:off x="4764751" y="3807220"/>
              <a:ext cx="1636049" cy="158953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hthoek 30"/>
            <p:cNvSpPr/>
            <p:nvPr/>
          </p:nvSpPr>
          <p:spPr>
            <a:xfrm>
              <a:off x="3004546" y="3807220"/>
              <a:ext cx="1589416" cy="15755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ep 26"/>
            <p:cNvGrpSpPr>
              <a:grpSpLocks noChangeAspect="1"/>
            </p:cNvGrpSpPr>
            <p:nvPr/>
          </p:nvGrpSpPr>
          <p:grpSpPr>
            <a:xfrm>
              <a:off x="2658511" y="1959230"/>
              <a:ext cx="3803895" cy="3788839"/>
              <a:chOff x="508541" y="2236281"/>
              <a:chExt cx="8513399" cy="8479701"/>
            </a:xfrm>
          </p:grpSpPr>
          <p:cxnSp>
            <p:nvCxnSpPr>
              <p:cNvPr id="4" name="Rechte verbindingslijn 3"/>
              <p:cNvCxnSpPr>
                <a:cxnSpLocks noChangeAspect="1"/>
              </p:cNvCxnSpPr>
              <p:nvPr/>
            </p:nvCxnSpPr>
            <p:spPr>
              <a:xfrm flipH="1" flipV="1">
                <a:off x="5015847" y="2236281"/>
                <a:ext cx="31171" cy="792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p:cNvCxnSpPr>
                <a:cxnSpLocks noChangeAspect="1"/>
              </p:cNvCxnSpPr>
              <p:nvPr/>
            </p:nvCxnSpPr>
            <p:spPr>
              <a:xfrm rot="5400000" flipH="1" flipV="1">
                <a:off x="5046354" y="2256133"/>
                <a:ext cx="31171" cy="792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3081100" y="10176132"/>
                <a:ext cx="3900670" cy="4907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825"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Belangrijkheid</a:t>
                </a:r>
                <a:endParaRPr kumimoji="0" lang="nl-NL" sz="825"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nvGrpSpPr>
              <p:cNvPr id="15" name="Groep 14"/>
              <p:cNvGrpSpPr/>
              <p:nvPr/>
            </p:nvGrpSpPr>
            <p:grpSpPr>
              <a:xfrm>
                <a:off x="609768" y="2249029"/>
                <a:ext cx="8381665" cy="7920000"/>
                <a:chOff x="378935" y="3336520"/>
                <a:chExt cx="8381665" cy="7920000"/>
              </a:xfrm>
            </p:grpSpPr>
            <p:grpSp>
              <p:nvGrpSpPr>
                <p:cNvPr id="16" name="Groep 15"/>
                <p:cNvGrpSpPr/>
                <p:nvPr/>
              </p:nvGrpSpPr>
              <p:grpSpPr>
                <a:xfrm>
                  <a:off x="840600" y="3336520"/>
                  <a:ext cx="7920000" cy="7920000"/>
                  <a:chOff x="1200600" y="3821176"/>
                  <a:chExt cx="7200000" cy="7200000"/>
                </a:xfrm>
              </p:grpSpPr>
              <p:cxnSp>
                <p:nvCxnSpPr>
                  <p:cNvPr id="18" name="Rechte verbindingslijn met pijl 17"/>
                  <p:cNvCxnSpPr/>
                  <p:nvPr/>
                </p:nvCxnSpPr>
                <p:spPr>
                  <a:xfrm flipV="1">
                    <a:off x="1200600" y="10980633"/>
                    <a:ext cx="7200000" cy="17365"/>
                  </a:xfrm>
                  <a:prstGeom prst="straightConnector1">
                    <a:avLst/>
                  </a:prstGeom>
                  <a:ln w="28575">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flipH="1" flipV="1">
                    <a:off x="1213191" y="3821176"/>
                    <a:ext cx="17365" cy="7200000"/>
                  </a:xfrm>
                  <a:prstGeom prst="straightConnector1">
                    <a:avLst/>
                  </a:prstGeom>
                  <a:ln w="28575">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 name="Tekstvak 16"/>
                <p:cNvSpPr txBox="1"/>
                <p:nvPr/>
              </p:nvSpPr>
              <p:spPr>
                <a:xfrm>
                  <a:off x="378935" y="5145128"/>
                  <a:ext cx="697438" cy="4316994"/>
                </a:xfrm>
                <a:prstGeom prst="rect">
                  <a:avLst/>
                </a:prstGeom>
                <a:noFill/>
              </p:spPr>
              <p:txBody>
                <a:bodyPr vert="vert270"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825"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Invloed</a:t>
                  </a:r>
                  <a:endParaRPr kumimoji="0" lang="nl-NL" sz="825"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sp>
            <p:nvSpPr>
              <p:cNvPr id="12" name="Tekstvak 11"/>
              <p:cNvSpPr txBox="1"/>
              <p:nvPr/>
            </p:nvSpPr>
            <p:spPr>
              <a:xfrm>
                <a:off x="508541" y="9147101"/>
                <a:ext cx="697438" cy="857256"/>
              </a:xfrm>
              <a:prstGeom prst="rect">
                <a:avLst/>
              </a:prstGeom>
              <a:noFill/>
            </p:spPr>
            <p:txBody>
              <a:bodyPr vert="vert270"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25"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laag</a:t>
                </a:r>
                <a:endParaRPr kumimoji="0" lang="nl-NL" sz="825"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3" name="Tekstvak 12"/>
              <p:cNvSpPr txBox="1"/>
              <p:nvPr/>
            </p:nvSpPr>
            <p:spPr>
              <a:xfrm>
                <a:off x="508541" y="2595942"/>
                <a:ext cx="697438" cy="808370"/>
              </a:xfrm>
              <a:prstGeom prst="rect">
                <a:avLst/>
              </a:prstGeom>
              <a:noFill/>
            </p:spPr>
            <p:txBody>
              <a:bodyPr vert="vert270" wrap="square"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25"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hoog</a:t>
                </a:r>
                <a:endParaRPr kumimoji="0" lang="nl-NL" sz="825"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0" name="Tekstvak 9"/>
              <p:cNvSpPr txBox="1"/>
              <p:nvPr/>
            </p:nvSpPr>
            <p:spPr>
              <a:xfrm rot="5400000">
                <a:off x="1466705" y="9978664"/>
                <a:ext cx="697437" cy="777200"/>
              </a:xfrm>
              <a:prstGeom prst="rect">
                <a:avLst/>
              </a:prstGeom>
              <a:noFill/>
            </p:spPr>
            <p:txBody>
              <a:bodyPr vert="vert270"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25"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laag</a:t>
                </a:r>
                <a:endParaRPr kumimoji="0" lang="nl-NL" sz="825"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1" name="Tekstvak 10"/>
              <p:cNvSpPr txBox="1"/>
              <p:nvPr/>
            </p:nvSpPr>
            <p:spPr>
              <a:xfrm rot="5400000">
                <a:off x="7914306" y="9963078"/>
                <a:ext cx="697437" cy="808370"/>
              </a:xfrm>
              <a:prstGeom prst="rect">
                <a:avLst/>
              </a:prstGeom>
              <a:noFill/>
            </p:spPr>
            <p:txBody>
              <a:bodyPr vert="vert270" wrap="square"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25"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hoog</a:t>
                </a:r>
                <a:endParaRPr kumimoji="0" lang="nl-NL" sz="825"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0" name="Tekstvak 19"/>
              <p:cNvSpPr txBox="1">
                <a:spLocks noChangeAspect="1"/>
              </p:cNvSpPr>
              <p:nvPr/>
            </p:nvSpPr>
            <p:spPr>
              <a:xfrm>
                <a:off x="5015845" y="3741616"/>
                <a:ext cx="4006095" cy="51661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Nabij</a:t>
                </a:r>
                <a:r>
                  <a:rPr kumimoji="0" lang="nl-NL" sz="900" b="1"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cs typeface="+mn-cs"/>
                  </a:rPr>
                  <a:t> houden</a:t>
                </a:r>
                <a:endParaRPr kumimoji="0" lang="nl-NL"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1" name="Tekstvak 20"/>
              <p:cNvSpPr txBox="1">
                <a:spLocks noChangeAspect="1"/>
              </p:cNvSpPr>
              <p:nvPr/>
            </p:nvSpPr>
            <p:spPr>
              <a:xfrm>
                <a:off x="5015845" y="7937919"/>
                <a:ext cx="4006095" cy="51661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Informeren</a:t>
                </a:r>
                <a:endParaRPr kumimoji="0" lang="nl-NL"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2" name="Tekstvak 21"/>
              <p:cNvSpPr txBox="1">
                <a:spLocks noChangeAspect="1"/>
              </p:cNvSpPr>
              <p:nvPr/>
            </p:nvSpPr>
            <p:spPr>
              <a:xfrm>
                <a:off x="1137554" y="3741616"/>
                <a:ext cx="3893877" cy="51661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Tevreden houden</a:t>
                </a:r>
                <a:endParaRPr kumimoji="0" lang="nl-NL"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 name="Tekstvak 22"/>
              <p:cNvSpPr txBox="1">
                <a:spLocks noChangeAspect="1"/>
              </p:cNvSpPr>
              <p:nvPr/>
            </p:nvSpPr>
            <p:spPr>
              <a:xfrm>
                <a:off x="1121968" y="7782933"/>
                <a:ext cx="3925047" cy="82659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In de gaten</a:t>
                </a:r>
                <a:r>
                  <a:rPr kumimoji="0" lang="nl-NL" sz="900" b="1"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cs typeface="+mn-cs"/>
                  </a:rPr>
                  <a:t> houden </a:t>
                </a:r>
                <a:r>
                  <a:rPr kumimoji="0" lang="nl-NL" sz="9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(monitoren)</a:t>
                </a:r>
                <a:endParaRPr kumimoji="0" lang="nl-NL"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sp>
          <p:nvSpPr>
            <p:cNvPr id="24" name="Tekstvak 23"/>
            <p:cNvSpPr txBox="1">
              <a:spLocks noChangeAspect="1"/>
            </p:cNvSpPr>
            <p:nvPr/>
          </p:nvSpPr>
          <p:spPr>
            <a:xfrm>
              <a:off x="4693027" y="4176603"/>
              <a:ext cx="1789974" cy="23083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900" b="1" i="0" u="sng"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Interested</a:t>
              </a:r>
              <a:r>
                <a:rPr kumimoji="0" lang="nl-NL" sz="9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party</a:t>
              </a:r>
            </a:p>
          </p:txBody>
        </p:sp>
        <p:sp>
          <p:nvSpPr>
            <p:cNvPr id="25" name="Tekstvak 24"/>
            <p:cNvSpPr txBox="1">
              <a:spLocks noChangeAspect="1"/>
            </p:cNvSpPr>
            <p:nvPr/>
          </p:nvSpPr>
          <p:spPr>
            <a:xfrm>
              <a:off x="4686360" y="2362200"/>
              <a:ext cx="1789974" cy="23083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900" b="1" i="0" u="sng"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Key</a:t>
              </a:r>
              <a:r>
                <a:rPr kumimoji="0" lang="nl-NL" sz="9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nl-NL" sz="900" b="1" i="0" u="sng"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player</a:t>
              </a:r>
              <a:endParaRPr kumimoji="0" lang="nl-NL" sz="9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6" name="Tekstvak 25"/>
            <p:cNvSpPr txBox="1">
              <a:spLocks noChangeAspect="1"/>
            </p:cNvSpPr>
            <p:nvPr/>
          </p:nvSpPr>
          <p:spPr>
            <a:xfrm>
              <a:off x="2923648" y="2362200"/>
              <a:ext cx="1789974" cy="23083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900" b="1" i="0" u="sng"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Influencer</a:t>
              </a:r>
              <a:endParaRPr kumimoji="0" lang="nl-NL" sz="9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9" name="Tekstvak 28"/>
            <p:cNvSpPr txBox="1">
              <a:spLocks noChangeAspect="1"/>
            </p:cNvSpPr>
            <p:nvPr/>
          </p:nvSpPr>
          <p:spPr>
            <a:xfrm>
              <a:off x="2884453" y="4176603"/>
              <a:ext cx="1789974" cy="23083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9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Spectator</a:t>
              </a:r>
            </a:p>
          </p:txBody>
        </p:sp>
      </p:grpSp>
    </p:spTree>
    <p:extLst>
      <p:ext uri="{BB962C8B-B14F-4D97-AF65-F5344CB8AC3E}">
        <p14:creationId xmlns:p14="http://schemas.microsoft.com/office/powerpoint/2010/main" val="24760783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43940" y="365127"/>
            <a:ext cx="7471410" cy="747394"/>
          </a:xfrm>
        </p:spPr>
        <p:txBody>
          <a:bodyPr/>
          <a:lstStyle/>
          <a:p>
            <a:r>
              <a:rPr lang="nl-NL" b="1" dirty="0" smtClean="0">
                <a:latin typeface="Verdana" panose="020B0604030504040204" pitchFamily="34" charset="0"/>
                <a:ea typeface="Verdana" panose="020B0604030504040204" pitchFamily="34" charset="0"/>
                <a:cs typeface="Helvetica" panose="020B0604020202020204" pitchFamily="34" charset="0"/>
              </a:rPr>
              <a:t>Discussie &amp; evaluatie</a:t>
            </a:r>
            <a:endParaRPr lang="nl-NL" b="1" dirty="0">
              <a:latin typeface="Verdana" panose="020B0604030504040204" pitchFamily="34" charset="0"/>
              <a:ea typeface="Verdana" panose="020B0604030504040204" pitchFamily="34" charset="0"/>
              <a:cs typeface="Helvetica" panose="020B0604020202020204" pitchFamily="34" charset="0"/>
            </a:endParaRPr>
          </a:p>
        </p:txBody>
      </p:sp>
      <p:sp>
        <p:nvSpPr>
          <p:cNvPr id="3" name="Tijdelijke aanduiding voor inhoud 2"/>
          <p:cNvSpPr>
            <a:spLocks noGrp="1"/>
          </p:cNvSpPr>
          <p:nvPr>
            <p:ph idx="1"/>
          </p:nvPr>
        </p:nvSpPr>
        <p:spPr/>
        <p:txBody>
          <a:bodyPr>
            <a:normAutofit/>
          </a:bodyPr>
          <a:lstStyle/>
          <a:p>
            <a:pPr marL="385763" indent="-385763">
              <a:buFont typeface="+mj-lt"/>
              <a:buAutoNum type="arabicPeriod"/>
            </a:pPr>
            <a:r>
              <a:rPr lang="en-US" sz="2000" dirty="0" err="1" smtClean="0">
                <a:latin typeface="Verdana" panose="020B0604030504040204" pitchFamily="34" charset="0"/>
                <a:ea typeface="Verdana" panose="020B0604030504040204" pitchFamily="34" charset="0"/>
                <a:cs typeface="Helvetica" panose="020B0604020202020204" pitchFamily="34" charset="0"/>
              </a:rPr>
              <a:t>Welke</a:t>
            </a:r>
            <a:r>
              <a:rPr lang="en-US" sz="2000" dirty="0" smtClean="0">
                <a:latin typeface="Verdana" panose="020B0604030504040204" pitchFamily="34" charset="0"/>
                <a:ea typeface="Verdana" panose="020B0604030504040204" pitchFamily="34" charset="0"/>
                <a:cs typeface="Helvetica" panose="020B0604020202020204" pitchFamily="34" charset="0"/>
              </a:rPr>
              <a:t> </a:t>
            </a:r>
            <a:r>
              <a:rPr lang="en-US" sz="2000" dirty="0">
                <a:latin typeface="Verdana" panose="020B0604030504040204" pitchFamily="34" charset="0"/>
                <a:ea typeface="Verdana" panose="020B0604030504040204" pitchFamily="34" charset="0"/>
                <a:cs typeface="Helvetica" panose="020B0604020202020204" pitchFamily="34" charset="0"/>
              </a:rPr>
              <a:t>stakeholder </a:t>
            </a:r>
            <a:r>
              <a:rPr lang="en-US" sz="2000" dirty="0" smtClean="0">
                <a:latin typeface="Verdana" panose="020B0604030504040204" pitchFamily="34" charset="0"/>
                <a:ea typeface="Verdana" panose="020B0604030504040204" pitchFamily="34" charset="0"/>
                <a:cs typeface="Helvetica" panose="020B0604020202020204" pitchFamily="34" charset="0"/>
              </a:rPr>
              <a:t>zit op </a:t>
            </a:r>
            <a:r>
              <a:rPr lang="en-US" sz="2000" dirty="0" err="1" smtClean="0">
                <a:latin typeface="Verdana" panose="020B0604030504040204" pitchFamily="34" charset="0"/>
                <a:ea typeface="Verdana" panose="020B0604030504040204" pitchFamily="34" charset="0"/>
                <a:cs typeface="Helvetica" panose="020B0604020202020204" pitchFamily="34" charset="0"/>
              </a:rPr>
              <a:t>strategisch</a:t>
            </a:r>
            <a:r>
              <a:rPr lang="en-US" sz="2000" dirty="0" smtClean="0">
                <a:latin typeface="Verdana" panose="020B0604030504040204" pitchFamily="34" charset="0"/>
                <a:ea typeface="Verdana" panose="020B0604030504040204" pitchFamily="34" charset="0"/>
                <a:cs typeface="Helvetica" panose="020B0604020202020204" pitchFamily="34" charset="0"/>
              </a:rPr>
              <a:t> </a:t>
            </a:r>
            <a:r>
              <a:rPr lang="en-US" sz="2000" dirty="0" err="1" smtClean="0">
                <a:latin typeface="Verdana" panose="020B0604030504040204" pitchFamily="34" charset="0"/>
                <a:ea typeface="Verdana" panose="020B0604030504040204" pitchFamily="34" charset="0"/>
                <a:cs typeface="Helvetica" panose="020B0604020202020204" pitchFamily="34" charset="0"/>
              </a:rPr>
              <a:t>niveau</a:t>
            </a:r>
            <a:r>
              <a:rPr lang="en-US" sz="2000" dirty="0" smtClean="0">
                <a:latin typeface="Verdana" panose="020B0604030504040204" pitchFamily="34" charset="0"/>
                <a:ea typeface="Verdana" panose="020B0604030504040204" pitchFamily="34" charset="0"/>
                <a:cs typeface="Helvetica" panose="020B0604020202020204" pitchFamily="34" charset="0"/>
              </a:rPr>
              <a:t>?</a:t>
            </a:r>
            <a:endParaRPr lang="en-US" sz="2000" dirty="0">
              <a:latin typeface="Verdana" panose="020B0604030504040204" pitchFamily="34" charset="0"/>
              <a:ea typeface="Verdana" panose="020B0604030504040204" pitchFamily="34" charset="0"/>
              <a:cs typeface="Helvetica" panose="020B0604020202020204" pitchFamily="34" charset="0"/>
            </a:endParaRPr>
          </a:p>
          <a:p>
            <a:pPr marL="385763" indent="-385763">
              <a:buFont typeface="+mj-lt"/>
              <a:buAutoNum type="arabicPeriod"/>
            </a:pPr>
            <a:r>
              <a:rPr lang="en-US" sz="2000" dirty="0" smtClean="0">
                <a:latin typeface="Verdana" panose="020B0604030504040204" pitchFamily="34" charset="0"/>
                <a:ea typeface="Verdana" panose="020B0604030504040204" pitchFamily="34" charset="0"/>
                <a:cs typeface="Helvetica" panose="020B0604020202020204" pitchFamily="34" charset="0"/>
              </a:rPr>
              <a:t>In </a:t>
            </a:r>
            <a:r>
              <a:rPr lang="en-US" sz="2000" dirty="0" err="1" smtClean="0">
                <a:latin typeface="Verdana" panose="020B0604030504040204" pitchFamily="34" charset="0"/>
                <a:ea typeface="Verdana" panose="020B0604030504040204" pitchFamily="34" charset="0"/>
                <a:cs typeface="Helvetica" panose="020B0604020202020204" pitchFamily="34" charset="0"/>
              </a:rPr>
              <a:t>welk</a:t>
            </a:r>
            <a:r>
              <a:rPr lang="en-US" sz="2000" dirty="0" smtClean="0">
                <a:latin typeface="Verdana" panose="020B0604030504040204" pitchFamily="34" charset="0"/>
                <a:ea typeface="Verdana" panose="020B0604030504040204" pitchFamily="34" charset="0"/>
                <a:cs typeface="Helvetica" panose="020B0604020202020204" pitchFamily="34" charset="0"/>
              </a:rPr>
              <a:t> </a:t>
            </a:r>
            <a:r>
              <a:rPr lang="en-US" sz="2000" dirty="0" err="1" smtClean="0">
                <a:latin typeface="Verdana" panose="020B0604030504040204" pitchFamily="34" charset="0"/>
                <a:ea typeface="Verdana" panose="020B0604030504040204" pitchFamily="34" charset="0"/>
                <a:cs typeface="Helvetica" panose="020B0604020202020204" pitchFamily="34" charset="0"/>
              </a:rPr>
              <a:t>geval</a:t>
            </a:r>
            <a:r>
              <a:rPr lang="en-US" sz="2000" dirty="0" smtClean="0">
                <a:latin typeface="Verdana" panose="020B0604030504040204" pitchFamily="34" charset="0"/>
                <a:ea typeface="Verdana" panose="020B0604030504040204" pitchFamily="34" charset="0"/>
                <a:cs typeface="Helvetica" panose="020B0604020202020204" pitchFamily="34" charset="0"/>
              </a:rPr>
              <a:t> </a:t>
            </a:r>
            <a:r>
              <a:rPr lang="en-US" sz="2000" dirty="0" err="1" smtClean="0">
                <a:latin typeface="Verdana" panose="020B0604030504040204" pitchFamily="34" charset="0"/>
                <a:ea typeface="Verdana" panose="020B0604030504040204" pitchFamily="34" charset="0"/>
                <a:cs typeface="Helvetica" panose="020B0604020202020204" pitchFamily="34" charset="0"/>
              </a:rPr>
              <a:t>kan</a:t>
            </a:r>
            <a:r>
              <a:rPr lang="en-US" sz="2000" dirty="0" smtClean="0">
                <a:latin typeface="Verdana" panose="020B0604030504040204" pitchFamily="34" charset="0"/>
                <a:ea typeface="Verdana" panose="020B0604030504040204" pitchFamily="34" charset="0"/>
                <a:cs typeface="Helvetica" panose="020B0604020202020204" pitchFamily="34" charset="0"/>
              </a:rPr>
              <a:t> Internationalisering het </a:t>
            </a:r>
            <a:r>
              <a:rPr lang="en-US" sz="2000" dirty="0" err="1" smtClean="0">
                <a:latin typeface="Verdana" panose="020B0604030504040204" pitchFamily="34" charset="0"/>
                <a:ea typeface="Verdana" panose="020B0604030504040204" pitchFamily="34" charset="0"/>
                <a:cs typeface="Helvetica" panose="020B0604020202020204" pitchFamily="34" charset="0"/>
              </a:rPr>
              <a:t>antwoord</a:t>
            </a:r>
            <a:r>
              <a:rPr lang="en-US" sz="2000" dirty="0" smtClean="0">
                <a:latin typeface="Verdana" panose="020B0604030504040204" pitchFamily="34" charset="0"/>
                <a:ea typeface="Verdana" panose="020B0604030504040204" pitchFamily="34" charset="0"/>
                <a:cs typeface="Helvetica" panose="020B0604020202020204" pitchFamily="34" charset="0"/>
              </a:rPr>
              <a:t> </a:t>
            </a:r>
            <a:r>
              <a:rPr lang="en-US" sz="2000" dirty="0" err="1" smtClean="0">
                <a:latin typeface="Verdana" panose="020B0604030504040204" pitchFamily="34" charset="0"/>
                <a:ea typeface="Verdana" panose="020B0604030504040204" pitchFamily="34" charset="0"/>
                <a:cs typeface="Helvetica" panose="020B0604020202020204" pitchFamily="34" charset="0"/>
              </a:rPr>
              <a:t>zijn</a:t>
            </a:r>
            <a:r>
              <a:rPr lang="en-US" sz="2000" dirty="0" smtClean="0">
                <a:latin typeface="Verdana" panose="020B0604030504040204" pitchFamily="34" charset="0"/>
                <a:ea typeface="Verdana" panose="020B0604030504040204" pitchFamily="34" charset="0"/>
                <a:cs typeface="Helvetica" panose="020B0604020202020204" pitchFamily="34" charset="0"/>
              </a:rPr>
              <a:t> op </a:t>
            </a:r>
            <a:r>
              <a:rPr lang="en-US" sz="2000" dirty="0" err="1" smtClean="0">
                <a:latin typeface="Verdana" panose="020B0604030504040204" pitchFamily="34" charset="0"/>
                <a:ea typeface="Verdana" panose="020B0604030504040204" pitchFamily="34" charset="0"/>
                <a:cs typeface="Helvetica" panose="020B0604020202020204" pitchFamily="34" charset="0"/>
              </a:rPr>
              <a:t>diens</a:t>
            </a:r>
            <a:r>
              <a:rPr lang="en-US" sz="2000" dirty="0" smtClean="0">
                <a:latin typeface="Verdana" panose="020B0604030504040204" pitchFamily="34" charset="0"/>
                <a:ea typeface="Verdana" panose="020B0604030504040204" pitchFamily="34" charset="0"/>
                <a:cs typeface="Helvetica" panose="020B0604020202020204" pitchFamily="34" charset="0"/>
              </a:rPr>
              <a:t> </a:t>
            </a:r>
            <a:r>
              <a:rPr lang="en-US" sz="2000" dirty="0" err="1" smtClean="0">
                <a:latin typeface="Verdana" panose="020B0604030504040204" pitchFamily="34" charset="0"/>
                <a:ea typeface="Verdana" panose="020B0604030504040204" pitchFamily="34" charset="0"/>
                <a:cs typeface="Helvetica" panose="020B0604020202020204" pitchFamily="34" charset="0"/>
              </a:rPr>
              <a:t>belang</a:t>
            </a:r>
            <a:r>
              <a:rPr lang="en-US" sz="2000" dirty="0" smtClean="0">
                <a:latin typeface="Verdana" panose="020B0604030504040204" pitchFamily="34" charset="0"/>
                <a:ea typeface="Verdana" panose="020B0604030504040204" pitchFamily="34" charset="0"/>
                <a:cs typeface="Helvetica" panose="020B0604020202020204" pitchFamily="34" charset="0"/>
              </a:rPr>
              <a:t>?</a:t>
            </a:r>
          </a:p>
          <a:p>
            <a:pPr marL="385763" indent="-385763">
              <a:buFont typeface="+mj-lt"/>
              <a:buAutoNum type="arabicPeriod"/>
            </a:pPr>
            <a:r>
              <a:rPr lang="en-US" sz="2000" dirty="0" smtClean="0">
                <a:latin typeface="Verdana" panose="020B0604030504040204" pitchFamily="34" charset="0"/>
                <a:ea typeface="Verdana" panose="020B0604030504040204" pitchFamily="34" charset="0"/>
                <a:cs typeface="Helvetica" panose="020B0604020202020204" pitchFamily="34" charset="0"/>
              </a:rPr>
              <a:t>Hoe kun je </a:t>
            </a:r>
            <a:r>
              <a:rPr lang="en-US" sz="2000" dirty="0" err="1" smtClean="0">
                <a:latin typeface="Verdana" panose="020B0604030504040204" pitchFamily="34" charset="0"/>
                <a:ea typeface="Verdana" panose="020B0604030504040204" pitchFamily="34" charset="0"/>
                <a:cs typeface="Helvetica" panose="020B0604020202020204" pitchFamily="34" charset="0"/>
              </a:rPr>
              <a:t>ze</a:t>
            </a:r>
            <a:r>
              <a:rPr lang="en-US" sz="2000" dirty="0" smtClean="0">
                <a:latin typeface="Verdana" panose="020B0604030504040204" pitchFamily="34" charset="0"/>
                <a:ea typeface="Verdana" panose="020B0604030504040204" pitchFamily="34" charset="0"/>
                <a:cs typeface="Helvetica" panose="020B0604020202020204" pitchFamily="34" charset="0"/>
              </a:rPr>
              <a:t> </a:t>
            </a:r>
            <a:r>
              <a:rPr lang="en-US" sz="2000" dirty="0" err="1" smtClean="0">
                <a:latin typeface="Verdana" panose="020B0604030504040204" pitchFamily="34" charset="0"/>
                <a:ea typeface="Verdana" panose="020B0604030504040204" pitchFamily="34" charset="0"/>
                <a:cs typeface="Helvetica" panose="020B0604020202020204" pitchFamily="34" charset="0"/>
              </a:rPr>
              <a:t>laten</a:t>
            </a:r>
            <a:r>
              <a:rPr lang="en-US" sz="2000" dirty="0" smtClean="0">
                <a:latin typeface="Verdana" panose="020B0604030504040204" pitchFamily="34" charset="0"/>
                <a:ea typeface="Verdana" panose="020B0604030504040204" pitchFamily="34" charset="0"/>
                <a:cs typeface="Helvetica" panose="020B0604020202020204" pitchFamily="34" charset="0"/>
              </a:rPr>
              <a:t> </a:t>
            </a:r>
            <a:r>
              <a:rPr lang="en-US" sz="2000" dirty="0" err="1" smtClean="0">
                <a:latin typeface="Verdana" panose="020B0604030504040204" pitchFamily="34" charset="0"/>
                <a:ea typeface="Verdana" panose="020B0604030504040204" pitchFamily="34" charset="0"/>
                <a:cs typeface="Helvetica" panose="020B0604020202020204" pitchFamily="34" charset="0"/>
              </a:rPr>
              <a:t>deelnemen</a:t>
            </a:r>
            <a:r>
              <a:rPr lang="en-US" sz="2000" dirty="0" smtClean="0">
                <a:latin typeface="Verdana" panose="020B0604030504040204" pitchFamily="34" charset="0"/>
                <a:ea typeface="Verdana" panose="020B0604030504040204" pitchFamily="34" charset="0"/>
                <a:cs typeface="Helvetica" panose="020B0604020202020204" pitchFamily="34" charset="0"/>
              </a:rPr>
              <a:t> </a:t>
            </a:r>
            <a:r>
              <a:rPr lang="en-US" sz="2000" dirty="0" err="1" smtClean="0">
                <a:latin typeface="Verdana" panose="020B0604030504040204" pitchFamily="34" charset="0"/>
                <a:ea typeface="Verdana" panose="020B0604030504040204" pitchFamily="34" charset="0"/>
                <a:cs typeface="Helvetica" panose="020B0604020202020204" pitchFamily="34" charset="0"/>
              </a:rPr>
              <a:t>aan</a:t>
            </a:r>
            <a:r>
              <a:rPr lang="en-US" sz="2000" dirty="0" smtClean="0">
                <a:latin typeface="Verdana" panose="020B0604030504040204" pitchFamily="34" charset="0"/>
                <a:ea typeface="Verdana" panose="020B0604030504040204" pitchFamily="34" charset="0"/>
                <a:cs typeface="Helvetica" panose="020B0604020202020204" pitchFamily="34" charset="0"/>
              </a:rPr>
              <a:t> </a:t>
            </a:r>
            <a:r>
              <a:rPr lang="en-US" sz="2000" dirty="0" err="1" smtClean="0">
                <a:latin typeface="Verdana" panose="020B0604030504040204" pitchFamily="34" charset="0"/>
                <a:ea typeface="Verdana" panose="020B0604030504040204" pitchFamily="34" charset="0"/>
                <a:cs typeface="Helvetica" panose="020B0604020202020204" pitchFamily="34" charset="0"/>
              </a:rPr>
              <a:t>internationalisering</a:t>
            </a:r>
            <a:r>
              <a:rPr lang="en-US" sz="2000" dirty="0" smtClean="0">
                <a:latin typeface="Verdana" panose="020B0604030504040204" pitchFamily="34" charset="0"/>
                <a:ea typeface="Verdana" panose="020B0604030504040204" pitchFamily="34" charset="0"/>
                <a:cs typeface="Helvetica" panose="020B0604020202020204" pitchFamily="34" charset="0"/>
              </a:rPr>
              <a:t>? </a:t>
            </a:r>
            <a:endParaRPr lang="en-US" sz="2000" dirty="0">
              <a:latin typeface="Verdana" panose="020B0604030504040204" pitchFamily="34" charset="0"/>
              <a:ea typeface="Verdana" panose="020B0604030504040204" pitchFamily="34" charset="0"/>
              <a:cs typeface="Helvetica" panose="020B0604020202020204" pitchFamily="34" charset="0"/>
            </a:endParaRPr>
          </a:p>
          <a:p>
            <a:pPr marL="385763" indent="-385763">
              <a:buFont typeface="+mj-lt"/>
              <a:buAutoNum type="arabicPeriod"/>
            </a:pPr>
            <a:endParaRPr lang="en-US" sz="1575" dirty="0">
              <a:latin typeface="Verdana" panose="020B0604030504040204" pitchFamily="34" charset="0"/>
              <a:ea typeface="Verdana" panose="020B0604030504040204" pitchFamily="34" charset="0"/>
              <a:cs typeface="Helvetica" panose="020B0604020202020204" pitchFamily="34" charset="0"/>
            </a:endParaRPr>
          </a:p>
        </p:txBody>
      </p:sp>
    </p:spTree>
    <p:extLst>
      <p:ext uri="{BB962C8B-B14F-4D97-AF65-F5344CB8AC3E}">
        <p14:creationId xmlns:p14="http://schemas.microsoft.com/office/powerpoint/2010/main" val="13694262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Tijdspad Charter 2019</a:t>
            </a:r>
            <a:endParaRPr lang="nl-NL" dirty="0"/>
          </a:p>
        </p:txBody>
      </p:sp>
      <p:sp>
        <p:nvSpPr>
          <p:cNvPr id="3" name="Tijdelijke aanduiding voor tekst 2"/>
          <p:cNvSpPr>
            <a:spLocks noGrp="1"/>
          </p:cNvSpPr>
          <p:nvPr>
            <p:ph type="body" sz="quarter" idx="13"/>
          </p:nvPr>
        </p:nvSpPr>
        <p:spPr>
          <a:xfrm>
            <a:off x="393404" y="1052736"/>
            <a:ext cx="8665535" cy="5274351"/>
          </a:xfrm>
        </p:spPr>
        <p:txBody>
          <a:bodyPr>
            <a:normAutofit lnSpcReduction="10000"/>
          </a:bodyPr>
          <a:lstStyle/>
          <a:p>
            <a:pPr marL="0" indent="0" algn="ctr">
              <a:buNone/>
            </a:pPr>
            <a:r>
              <a:rPr lang="nl-NL" b="1" dirty="0" smtClean="0"/>
              <a:t>DEADLINE INDIENEN: </a:t>
            </a:r>
          </a:p>
          <a:p>
            <a:pPr marL="0" indent="0" algn="ctr">
              <a:buNone/>
            </a:pPr>
            <a:r>
              <a:rPr lang="nl-NL" b="1" dirty="0" smtClean="0"/>
              <a:t>Donderdag 16 mei 2019 om 12.00 uur CET</a:t>
            </a:r>
          </a:p>
          <a:p>
            <a:pPr marL="0" indent="0">
              <a:buNone/>
            </a:pPr>
            <a:endParaRPr lang="nl-NL" dirty="0" smtClean="0"/>
          </a:p>
          <a:p>
            <a:r>
              <a:rPr lang="nl-NL" sz="1900" dirty="0" smtClean="0"/>
              <a:t>mei tot augustus 2019</a:t>
            </a:r>
          </a:p>
          <a:p>
            <a:pPr marL="534988" indent="-255588">
              <a:buFont typeface="Verdana" panose="020B0604030504040204" pitchFamily="34" charset="0"/>
              <a:buChar char="-"/>
            </a:pPr>
            <a:r>
              <a:rPr lang="nl-NL" sz="1700" dirty="0" smtClean="0"/>
              <a:t>check op ontvankelijkheid, selectiecriteria en kwaliteitsassessment</a:t>
            </a:r>
          </a:p>
          <a:p>
            <a:pPr marL="534988" indent="-255588">
              <a:buNone/>
            </a:pPr>
            <a:r>
              <a:rPr lang="nl-NL" sz="1700" i="1" dirty="0" smtClean="0"/>
              <a:t>	indien niet aan ontvankelijkheid en selectiecriteria voldaan wordt, zal er geen kwaliteitsassessment plaatsvinden</a:t>
            </a:r>
          </a:p>
          <a:p>
            <a:endParaRPr lang="nl-NL" dirty="0" smtClean="0"/>
          </a:p>
          <a:p>
            <a:r>
              <a:rPr lang="nl-NL" sz="1900" dirty="0" smtClean="0"/>
              <a:t>uiterlijk eind september 2019</a:t>
            </a:r>
          </a:p>
          <a:p>
            <a:pPr marL="534988" indent="-255588">
              <a:buFont typeface="Verdana" panose="020B0604030504040204" pitchFamily="34" charset="0"/>
              <a:buChar char="-"/>
            </a:pPr>
            <a:r>
              <a:rPr lang="nl-NL" sz="1700" dirty="0" smtClean="0"/>
              <a:t>bekendmaking toekenning of afwijzing</a:t>
            </a:r>
          </a:p>
          <a:p>
            <a:pPr marL="534988" indent="-255588">
              <a:buFont typeface="Verdana" panose="020B0604030504040204" pitchFamily="34" charset="0"/>
              <a:buChar char="-"/>
            </a:pPr>
            <a:r>
              <a:rPr lang="nl-NL" sz="1700" dirty="0" smtClean="0"/>
              <a:t>najaar 2019: uitreiking VET Mobility Charter</a:t>
            </a:r>
          </a:p>
          <a:p>
            <a:endParaRPr lang="nl-NL" dirty="0" smtClean="0"/>
          </a:p>
          <a:p>
            <a:r>
              <a:rPr lang="nl-NL" sz="1900" dirty="0" smtClean="0"/>
              <a:t>voorjaar 2020</a:t>
            </a:r>
          </a:p>
          <a:p>
            <a:pPr marL="534988" indent="-255588">
              <a:buFont typeface="Verdana" panose="020B0604030504040204" pitchFamily="34" charset="0"/>
              <a:buChar char="-"/>
            </a:pPr>
            <a:r>
              <a:rPr lang="nl-NL" sz="1700" dirty="0" smtClean="0"/>
              <a:t>indien Charter is toegekend eerste mogelijkheid tot indienen KA1 aanvraag in bezit van Charter </a:t>
            </a:r>
          </a:p>
          <a:p>
            <a:endParaRPr lang="nl-NL" dirty="0" smtClean="0"/>
          </a:p>
          <a:p>
            <a:pPr marL="0" indent="0">
              <a:buNone/>
            </a:pPr>
            <a:r>
              <a:rPr lang="nl-NL" sz="1700" b="1" dirty="0" smtClean="0">
                <a:solidFill>
                  <a:srgbClr val="FF0000"/>
                </a:solidFill>
              </a:rPr>
              <a:t>Let op: je moet wél apart middelen blijven aanvragen! </a:t>
            </a:r>
            <a:br>
              <a:rPr lang="nl-NL" sz="1700" b="1" dirty="0" smtClean="0">
                <a:solidFill>
                  <a:srgbClr val="FF0000"/>
                </a:solidFill>
              </a:rPr>
            </a:br>
            <a:r>
              <a:rPr lang="nl-NL" sz="1700" b="1" dirty="0" smtClean="0">
                <a:solidFill>
                  <a:srgbClr val="FF0000"/>
                </a:solidFill>
              </a:rPr>
              <a:t>Ander formulier!</a:t>
            </a:r>
            <a:endParaRPr lang="nl-NL" sz="1700" b="1" dirty="0">
              <a:solidFill>
                <a:srgbClr val="FF0000"/>
              </a:solidFill>
            </a:endParaRPr>
          </a:p>
        </p:txBody>
      </p:sp>
    </p:spTree>
    <p:extLst>
      <p:ext uri="{BB962C8B-B14F-4D97-AF65-F5344CB8AC3E}">
        <p14:creationId xmlns:p14="http://schemas.microsoft.com/office/powerpoint/2010/main" val="1612513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Ondersteuning vanuit het NA</a:t>
            </a:r>
            <a:endParaRPr lang="nl-NL" dirty="0"/>
          </a:p>
        </p:txBody>
      </p:sp>
      <p:sp>
        <p:nvSpPr>
          <p:cNvPr id="3" name="Tijdelijke aanduiding voor tekst 2"/>
          <p:cNvSpPr>
            <a:spLocks noGrp="1"/>
          </p:cNvSpPr>
          <p:nvPr>
            <p:ph type="body" sz="quarter" idx="13"/>
          </p:nvPr>
        </p:nvSpPr>
        <p:spPr>
          <a:xfrm>
            <a:off x="1034975" y="1412776"/>
            <a:ext cx="7887351" cy="4500000"/>
          </a:xfrm>
        </p:spPr>
        <p:txBody>
          <a:bodyPr/>
          <a:lstStyle/>
          <a:p>
            <a:pPr>
              <a:tabLst>
                <a:tab pos="2152650" algn="l"/>
              </a:tabLst>
            </a:pPr>
            <a:r>
              <a:rPr lang="en-US" dirty="0" err="1" smtClean="0"/>
              <a:t>Informeren</a:t>
            </a:r>
            <a:r>
              <a:rPr lang="en-US" dirty="0" smtClean="0"/>
              <a:t>: 	</a:t>
            </a:r>
            <a:r>
              <a:rPr lang="en-US" dirty="0" err="1" smtClean="0"/>
              <a:t>Voorlichting</a:t>
            </a:r>
            <a:r>
              <a:rPr lang="en-US" dirty="0" smtClean="0"/>
              <a:t>, </a:t>
            </a:r>
            <a:r>
              <a:rPr lang="en-US" dirty="0" err="1" smtClean="0"/>
              <a:t>vragen</a:t>
            </a:r>
            <a:r>
              <a:rPr lang="en-US" dirty="0" smtClean="0"/>
              <a:t> per mail/</a:t>
            </a:r>
            <a:r>
              <a:rPr lang="en-US" dirty="0" err="1" smtClean="0"/>
              <a:t>telefoon</a:t>
            </a:r>
            <a:r>
              <a:rPr lang="en-US" dirty="0" smtClean="0"/>
              <a:t> 	</a:t>
            </a:r>
            <a:r>
              <a:rPr lang="en-US" dirty="0" err="1" smtClean="0"/>
              <a:t>beantwoorden</a:t>
            </a:r>
            <a:r>
              <a:rPr lang="en-US" dirty="0" smtClean="0"/>
              <a:t>, </a:t>
            </a:r>
            <a:r>
              <a:rPr lang="en-US" dirty="0" err="1" smtClean="0"/>
              <a:t>inloopmoment</a:t>
            </a:r>
            <a:r>
              <a:rPr lang="en-US" dirty="0" smtClean="0"/>
              <a:t> </a:t>
            </a:r>
            <a:r>
              <a:rPr lang="en-US" dirty="0" err="1" smtClean="0"/>
              <a:t>voor</a:t>
            </a:r>
            <a:r>
              <a:rPr lang="en-US" dirty="0" smtClean="0"/>
              <a:t> </a:t>
            </a:r>
            <a:r>
              <a:rPr lang="en-US" dirty="0" err="1" smtClean="0"/>
              <a:t>aanvragers</a:t>
            </a:r>
            <a:r>
              <a:rPr lang="en-US" dirty="0" smtClean="0"/>
              <a:t>.</a:t>
            </a:r>
          </a:p>
          <a:p>
            <a:pPr marL="0" indent="0">
              <a:buNone/>
            </a:pPr>
            <a:endParaRPr lang="en-US" dirty="0" smtClean="0"/>
          </a:p>
          <a:p>
            <a:pPr>
              <a:tabLst>
                <a:tab pos="2152650" algn="l"/>
              </a:tabLst>
            </a:pPr>
            <a:r>
              <a:rPr lang="en-US" dirty="0" err="1" smtClean="0"/>
              <a:t>Stukken</a:t>
            </a:r>
            <a:r>
              <a:rPr lang="en-US" dirty="0" smtClean="0"/>
              <a:t> EC:</a:t>
            </a:r>
            <a:r>
              <a:rPr lang="en-US" dirty="0"/>
              <a:t>	</a:t>
            </a:r>
            <a:r>
              <a:rPr lang="en-US" dirty="0" smtClean="0"/>
              <a:t>Call </a:t>
            </a:r>
            <a:r>
              <a:rPr lang="en-US" dirty="0" err="1" smtClean="0"/>
              <a:t>en</a:t>
            </a:r>
            <a:r>
              <a:rPr lang="en-US" dirty="0" smtClean="0"/>
              <a:t> </a:t>
            </a:r>
            <a:r>
              <a:rPr lang="en-US" dirty="0" err="1" smtClean="0"/>
              <a:t>toelichting</a:t>
            </a:r>
            <a:r>
              <a:rPr lang="en-US" dirty="0" smtClean="0"/>
              <a:t> op de Call</a:t>
            </a:r>
          </a:p>
          <a:p>
            <a:endParaRPr lang="en-US" dirty="0" smtClean="0"/>
          </a:p>
          <a:p>
            <a:pPr>
              <a:tabLst>
                <a:tab pos="2152650" algn="l"/>
              </a:tabLst>
            </a:pPr>
            <a:r>
              <a:rPr lang="en-US" dirty="0" smtClean="0"/>
              <a:t>Tools: </a:t>
            </a:r>
            <a:r>
              <a:rPr lang="en-US" dirty="0"/>
              <a:t>	</a:t>
            </a:r>
            <a:r>
              <a:rPr lang="en-US" dirty="0" smtClean="0"/>
              <a:t>KIS2020, </a:t>
            </a:r>
            <a:r>
              <a:rPr lang="en-US" dirty="0" err="1" smtClean="0"/>
              <a:t>adviesgesprek</a:t>
            </a:r>
            <a:r>
              <a:rPr lang="en-US" dirty="0" smtClean="0"/>
              <a:t>, 	</a:t>
            </a:r>
            <a:r>
              <a:rPr lang="en-US" dirty="0" err="1" smtClean="0"/>
              <a:t>monitoringsgesprek</a:t>
            </a:r>
            <a:r>
              <a:rPr lang="en-US" dirty="0" smtClean="0"/>
              <a:t>, TCA </a:t>
            </a:r>
            <a:r>
              <a:rPr lang="en-US" dirty="0" err="1" smtClean="0"/>
              <a:t>Internationalisation</a:t>
            </a:r>
            <a:r>
              <a:rPr lang="en-US" dirty="0" smtClean="0"/>
              <a:t> 	Strategies, ECVET experts</a:t>
            </a:r>
          </a:p>
          <a:p>
            <a:pPr marL="0" indent="0">
              <a:buNone/>
            </a:pPr>
            <a:endParaRPr lang="en-US" dirty="0" smtClean="0"/>
          </a:p>
          <a:p>
            <a:r>
              <a:rPr lang="en-US" dirty="0" err="1" smtClean="0"/>
              <a:t>Benader</a:t>
            </a:r>
            <a:r>
              <a:rPr lang="en-US" dirty="0" smtClean="0"/>
              <a:t> </a:t>
            </a:r>
            <a:r>
              <a:rPr lang="en-US" dirty="0" err="1" smtClean="0"/>
              <a:t>ook</a:t>
            </a:r>
            <a:r>
              <a:rPr lang="en-US" dirty="0" smtClean="0"/>
              <a:t> je </a:t>
            </a:r>
            <a:r>
              <a:rPr lang="en-US" dirty="0" err="1" smtClean="0"/>
              <a:t>collega’s</a:t>
            </a:r>
            <a:r>
              <a:rPr lang="en-US" dirty="0" smtClean="0"/>
              <a:t> die al </a:t>
            </a:r>
            <a:r>
              <a:rPr lang="en-US" dirty="0" err="1" smtClean="0"/>
              <a:t>wel</a:t>
            </a:r>
            <a:r>
              <a:rPr lang="en-US" dirty="0" smtClean="0"/>
              <a:t> </a:t>
            </a:r>
            <a:r>
              <a:rPr lang="en-US" dirty="0" err="1" smtClean="0"/>
              <a:t>een</a:t>
            </a:r>
            <a:r>
              <a:rPr lang="en-US" dirty="0" smtClean="0"/>
              <a:t> Charter </a:t>
            </a:r>
            <a:r>
              <a:rPr lang="en-US" dirty="0" err="1" smtClean="0"/>
              <a:t>hebben</a:t>
            </a:r>
            <a:endParaRPr lang="en-US" dirty="0"/>
          </a:p>
        </p:txBody>
      </p:sp>
    </p:spTree>
    <p:extLst>
      <p:ext uri="{BB962C8B-B14F-4D97-AF65-F5344CB8AC3E}">
        <p14:creationId xmlns:p14="http://schemas.microsoft.com/office/powerpoint/2010/main" val="681093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Vragen?</a:t>
            </a:r>
            <a:endParaRPr lang="nl-NL" dirty="0"/>
          </a:p>
        </p:txBody>
      </p:sp>
      <p:sp>
        <p:nvSpPr>
          <p:cNvPr id="3" name="Tijdelijke aanduiding voor tekst 2"/>
          <p:cNvSpPr>
            <a:spLocks noGrp="1"/>
          </p:cNvSpPr>
          <p:nvPr>
            <p:ph type="body" sz="quarter" idx="13"/>
          </p:nvPr>
        </p:nvSpPr>
        <p:spPr/>
        <p:txBody>
          <a:bodyPr>
            <a:normAutofit/>
          </a:bodyPr>
          <a:lstStyle/>
          <a:p>
            <a:pPr marL="0" indent="0">
              <a:buNone/>
            </a:pPr>
            <a:endParaRPr lang="nl-NL" sz="2400" b="1" dirty="0" smtClean="0"/>
          </a:p>
          <a:p>
            <a:pPr marL="0" indent="0">
              <a:buNone/>
            </a:pPr>
            <a:endParaRPr lang="nl-NL" sz="2400" b="1" dirty="0"/>
          </a:p>
          <a:p>
            <a:pPr marL="0" indent="0" algn="ctr">
              <a:buNone/>
            </a:pPr>
            <a:endParaRPr lang="nl-NL" sz="2400" b="1" dirty="0" smtClean="0"/>
          </a:p>
          <a:p>
            <a:pPr marL="0" indent="0" algn="ctr">
              <a:buNone/>
            </a:pPr>
            <a:r>
              <a:rPr lang="nl-NL" sz="2400" b="1" dirty="0" smtClean="0"/>
              <a:t>Dank voor de aandacht!</a:t>
            </a:r>
          </a:p>
          <a:p>
            <a:pPr marL="0" indent="0" algn="ctr">
              <a:buNone/>
            </a:pPr>
            <a:endParaRPr lang="nl-NL" sz="2400" b="1" dirty="0" smtClean="0"/>
          </a:p>
          <a:p>
            <a:pPr marL="0" indent="0" algn="ctr">
              <a:buNone/>
            </a:pPr>
            <a:r>
              <a:rPr lang="nl-NL" sz="2400" b="1" dirty="0" smtClean="0"/>
              <a:t>En voor wie gaan indienen…</a:t>
            </a:r>
            <a:br>
              <a:rPr lang="nl-NL" sz="2400" b="1" dirty="0" smtClean="0"/>
            </a:br>
            <a:r>
              <a:rPr lang="nl-NL" sz="2400" b="1" dirty="0" smtClean="0"/>
              <a:t>succes met schrijven!</a:t>
            </a:r>
            <a:endParaRPr lang="nl-NL" sz="2400" b="1" dirty="0"/>
          </a:p>
        </p:txBody>
      </p:sp>
    </p:spTree>
    <p:extLst>
      <p:ext uri="{BB962C8B-B14F-4D97-AF65-F5344CB8AC3E}">
        <p14:creationId xmlns:p14="http://schemas.microsoft.com/office/powerpoint/2010/main" val="964883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Met deze voorlichting wil het NA…</a:t>
            </a:r>
            <a:endParaRPr lang="nl-NL" dirty="0"/>
          </a:p>
        </p:txBody>
      </p:sp>
      <p:sp>
        <p:nvSpPr>
          <p:cNvPr id="3" name="Tijdelijke aanduiding voor tekst 2"/>
          <p:cNvSpPr>
            <a:spLocks noGrp="1"/>
          </p:cNvSpPr>
          <p:nvPr>
            <p:ph type="body" sz="quarter" idx="13"/>
          </p:nvPr>
        </p:nvSpPr>
        <p:spPr/>
        <p:txBody>
          <a:bodyPr/>
          <a:lstStyle/>
          <a:p>
            <a:r>
              <a:rPr lang="nl-NL" dirty="0" smtClean="0"/>
              <a:t>Informeren</a:t>
            </a:r>
          </a:p>
          <a:p>
            <a:endParaRPr lang="nl-NL" dirty="0" smtClean="0"/>
          </a:p>
          <a:p>
            <a:r>
              <a:rPr lang="nl-NL" dirty="0" smtClean="0"/>
              <a:t>Enthousiasmeren</a:t>
            </a:r>
          </a:p>
          <a:p>
            <a:endParaRPr lang="nl-NL" dirty="0" smtClean="0"/>
          </a:p>
          <a:p>
            <a:r>
              <a:rPr lang="nl-NL" dirty="0" smtClean="0"/>
              <a:t>‘Realiseren’ </a:t>
            </a:r>
          </a:p>
          <a:p>
            <a:pPr marL="342891" lvl="1" indent="0">
              <a:buNone/>
            </a:pPr>
            <a:r>
              <a:rPr lang="nl-NL" i="1" dirty="0" smtClean="0"/>
              <a:t>	(</a:t>
            </a:r>
            <a:r>
              <a:rPr lang="nl-NL" i="1" dirty="0"/>
              <a:t>in de zin van </a:t>
            </a:r>
            <a:r>
              <a:rPr lang="nl-NL" i="1" dirty="0" smtClean="0"/>
              <a:t>realistisch </a:t>
            </a:r>
            <a:r>
              <a:rPr lang="nl-NL" i="1" dirty="0"/>
              <a:t>zijn)</a:t>
            </a:r>
          </a:p>
          <a:p>
            <a:pPr lvl="1"/>
            <a:endParaRPr lang="nl-NL" dirty="0" smtClean="0"/>
          </a:p>
          <a:p>
            <a:r>
              <a:rPr lang="nl-NL" dirty="0" smtClean="0"/>
              <a:t>Realiseren</a:t>
            </a:r>
          </a:p>
          <a:p>
            <a:pPr marL="342891" lvl="1" indent="0">
              <a:buNone/>
            </a:pPr>
            <a:r>
              <a:rPr lang="nl-NL" i="1" dirty="0" smtClean="0"/>
              <a:t>	(in de zin van voorbereiden op de aanvraag)</a:t>
            </a:r>
          </a:p>
        </p:txBody>
      </p:sp>
    </p:spTree>
    <p:extLst>
      <p:ext uri="{BB962C8B-B14F-4D97-AF65-F5344CB8AC3E}">
        <p14:creationId xmlns:p14="http://schemas.microsoft.com/office/powerpoint/2010/main" val="1833234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Waarom de Charter?</a:t>
            </a:r>
            <a:endParaRPr lang="nl-NL" dirty="0"/>
          </a:p>
        </p:txBody>
      </p:sp>
      <p:sp>
        <p:nvSpPr>
          <p:cNvPr id="3" name="Tijdelijke aanduiding voor tekst 2"/>
          <p:cNvSpPr>
            <a:spLocks noGrp="1"/>
          </p:cNvSpPr>
          <p:nvPr>
            <p:ph type="body" sz="quarter" idx="13"/>
          </p:nvPr>
        </p:nvSpPr>
        <p:spPr/>
        <p:txBody>
          <a:bodyPr/>
          <a:lstStyle/>
          <a:p>
            <a:pPr marL="0" indent="0">
              <a:buNone/>
            </a:pPr>
            <a:r>
              <a:rPr lang="nl-NL" b="1" dirty="0" smtClean="0"/>
              <a:t>Erasmus+ gaat…</a:t>
            </a:r>
          </a:p>
          <a:p>
            <a:pPr marL="0" indent="0">
              <a:buNone/>
            </a:pPr>
            <a:endParaRPr lang="nl-NL" b="1" dirty="0" smtClean="0"/>
          </a:p>
          <a:p>
            <a:pPr marL="0" indent="0">
              <a:buNone/>
            </a:pPr>
            <a:r>
              <a:rPr lang="nl-NL" dirty="0" smtClean="0"/>
              <a:t>…voorbij de fase van mobiliteit organiseren</a:t>
            </a:r>
          </a:p>
          <a:p>
            <a:pPr marL="0" indent="0">
              <a:buNone/>
            </a:pPr>
            <a:endParaRPr lang="nl-NL" dirty="0" smtClean="0"/>
          </a:p>
          <a:p>
            <a:pPr marL="0" indent="0">
              <a:buNone/>
            </a:pPr>
            <a:r>
              <a:rPr lang="nl-NL" dirty="0" smtClean="0"/>
              <a:t>…om een internationale oriëntatie te ontwikkelen</a:t>
            </a:r>
          </a:p>
          <a:p>
            <a:pPr marL="0" indent="0">
              <a:buNone/>
            </a:pPr>
            <a:endParaRPr lang="nl-NL" dirty="0" smtClean="0"/>
          </a:p>
          <a:p>
            <a:pPr marL="0" indent="0">
              <a:buNone/>
            </a:pPr>
            <a:r>
              <a:rPr lang="nl-NL" dirty="0" smtClean="0"/>
              <a:t>…structureel internationalisering een plek geven</a:t>
            </a:r>
          </a:p>
          <a:p>
            <a:pPr marL="0" indent="0">
              <a:buNone/>
            </a:pPr>
            <a:endParaRPr lang="nl-NL" dirty="0" smtClean="0"/>
          </a:p>
          <a:p>
            <a:pPr marL="0" indent="0">
              <a:buNone/>
            </a:pPr>
            <a:r>
              <a:rPr lang="nl-NL" dirty="0" smtClean="0"/>
              <a:t>…over werken aan een cultuur van internationaal denken</a:t>
            </a:r>
            <a:endParaRPr lang="nl-NL" dirty="0"/>
          </a:p>
        </p:txBody>
      </p:sp>
    </p:spTree>
    <p:extLst>
      <p:ext uri="{BB962C8B-B14F-4D97-AF65-F5344CB8AC3E}">
        <p14:creationId xmlns:p14="http://schemas.microsoft.com/office/powerpoint/2010/main" val="556692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Waarom de Charter?</a:t>
            </a:r>
            <a:endParaRPr lang="nl-NL" dirty="0"/>
          </a:p>
        </p:txBody>
      </p:sp>
      <p:sp>
        <p:nvSpPr>
          <p:cNvPr id="3" name="Tijdelijke aanduiding voor tekst 2"/>
          <p:cNvSpPr>
            <a:spLocks noGrp="1"/>
          </p:cNvSpPr>
          <p:nvPr>
            <p:ph type="body" sz="quarter" idx="13"/>
          </p:nvPr>
        </p:nvSpPr>
        <p:spPr>
          <a:xfrm>
            <a:off x="1034976" y="1412776"/>
            <a:ext cx="7905824" cy="4500000"/>
          </a:xfrm>
        </p:spPr>
        <p:txBody>
          <a:bodyPr/>
          <a:lstStyle/>
          <a:p>
            <a:pPr marL="0" indent="0">
              <a:buNone/>
            </a:pPr>
            <a:r>
              <a:rPr lang="nl-NL" b="1" dirty="0" smtClean="0"/>
              <a:t>De Charter laten aansluiten bij:</a:t>
            </a:r>
          </a:p>
          <a:p>
            <a:pPr marL="0" indent="0">
              <a:buNone/>
            </a:pPr>
            <a:endParaRPr lang="nl-NL" b="1" dirty="0" smtClean="0"/>
          </a:p>
          <a:p>
            <a:r>
              <a:rPr lang="nl-NL" dirty="0" smtClean="0"/>
              <a:t>EU/Erasmus+ doelen </a:t>
            </a:r>
          </a:p>
          <a:p>
            <a:pPr marL="534988" indent="-255588">
              <a:buFont typeface="Verdana" panose="020B0604030504040204" pitchFamily="34" charset="0"/>
              <a:buChar char="-"/>
            </a:pPr>
            <a:r>
              <a:rPr lang="nl-NL" sz="1600" dirty="0">
                <a:hlinkClick r:id="rId2"/>
              </a:rPr>
              <a:t>zie website</a:t>
            </a:r>
            <a:r>
              <a:rPr lang="nl-NL" sz="1600" dirty="0"/>
              <a:t>, EU 2020 doelstellingen, 6% </a:t>
            </a:r>
            <a:r>
              <a:rPr lang="nl-NL" sz="1600" dirty="0" smtClean="0"/>
              <a:t>benchmark</a:t>
            </a:r>
          </a:p>
          <a:p>
            <a:pPr marL="279400" indent="0">
              <a:buNone/>
            </a:pPr>
            <a:endParaRPr lang="nl-NL" sz="1600" dirty="0" smtClean="0"/>
          </a:p>
          <a:p>
            <a:r>
              <a:rPr lang="nl-NL" dirty="0" smtClean="0"/>
              <a:t>Nationale visie/beleid</a:t>
            </a:r>
          </a:p>
          <a:p>
            <a:pPr marL="534988" indent="-255588">
              <a:buFont typeface="Verdana" panose="020B0604030504040204" pitchFamily="34" charset="0"/>
              <a:buChar char="-"/>
            </a:pPr>
            <a:r>
              <a:rPr lang="nl-NL" sz="1600" dirty="0">
                <a:hlinkClick r:id="rId3"/>
              </a:rPr>
              <a:t>zie website</a:t>
            </a:r>
            <a:r>
              <a:rPr lang="nl-NL" sz="1600" dirty="0"/>
              <a:t>	</a:t>
            </a:r>
          </a:p>
          <a:p>
            <a:pPr marL="534988" indent="-255588">
              <a:buFont typeface="Verdana" panose="020B0604030504040204" pitchFamily="34" charset="0"/>
              <a:buChar char="-"/>
            </a:pPr>
            <a:r>
              <a:rPr lang="nl-NL" sz="1600" dirty="0"/>
              <a:t>Visiebrief internationalisering juli 2014 incl. </a:t>
            </a:r>
            <a:r>
              <a:rPr lang="nl-NL" sz="1600" dirty="0" smtClean="0"/>
              <a:t>voortgangsbrieven sindsdien</a:t>
            </a:r>
            <a:endParaRPr lang="nl-NL" sz="1600" dirty="0"/>
          </a:p>
          <a:p>
            <a:pPr marL="534988" indent="-255588">
              <a:buFont typeface="Verdana" panose="020B0604030504040204" pitchFamily="34" charset="0"/>
              <a:buChar char="-"/>
            </a:pPr>
            <a:r>
              <a:rPr lang="nl-NL" sz="1600" dirty="0" smtClean="0"/>
              <a:t>Onderwijsraadadvies </a:t>
            </a:r>
            <a:r>
              <a:rPr lang="nl-NL" sz="1600" dirty="0"/>
              <a:t>'Internationaliseren met ambitie‘ (juni 2016). Denk ook aan beleid op inhoudelijke vlakken zoals </a:t>
            </a:r>
            <a:r>
              <a:rPr lang="nl-NL" sz="1600" dirty="0" smtClean="0"/>
              <a:t>professionalisering </a:t>
            </a:r>
            <a:r>
              <a:rPr lang="nl-NL" sz="1600" dirty="0"/>
              <a:t>en evt. reacties op </a:t>
            </a:r>
            <a:r>
              <a:rPr lang="nl-NL" sz="1600" dirty="0" smtClean="0"/>
              <a:t>beleidsstukken</a:t>
            </a:r>
          </a:p>
          <a:p>
            <a:pPr marL="279400" indent="0">
              <a:buNone/>
            </a:pPr>
            <a:endParaRPr lang="nl-NL" sz="1600" dirty="0"/>
          </a:p>
          <a:p>
            <a:r>
              <a:rPr lang="nl-NL" dirty="0" smtClean="0"/>
              <a:t>Beleid in de instelling</a:t>
            </a:r>
          </a:p>
          <a:p>
            <a:pPr marL="534988" indent="-255588">
              <a:buFont typeface="Verdana" panose="020B0604030504040204" pitchFamily="34" charset="0"/>
              <a:buChar char="-"/>
            </a:pPr>
            <a:r>
              <a:rPr lang="nl-NL" sz="1600" dirty="0" smtClean="0"/>
              <a:t>Visie, Kwaliteitsplannen, Keuzedelen, etc., etc.</a:t>
            </a:r>
            <a:endParaRPr lang="nl-NL" sz="1600" dirty="0"/>
          </a:p>
        </p:txBody>
      </p:sp>
    </p:spTree>
    <p:extLst>
      <p:ext uri="{BB962C8B-B14F-4D97-AF65-F5344CB8AC3E}">
        <p14:creationId xmlns:p14="http://schemas.microsoft.com/office/powerpoint/2010/main" val="400277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mtClean="0"/>
              <a:t/>
            </a:r>
            <a:br>
              <a:rPr lang="nl-NL" smtClean="0"/>
            </a:br>
            <a:r>
              <a:rPr lang="nl-NL" smtClean="0"/>
              <a:t>Doel VET Mobility Charter</a:t>
            </a:r>
            <a:br>
              <a:rPr lang="nl-NL" smtClean="0"/>
            </a:br>
            <a:endParaRPr lang="nl-NL" dirty="0"/>
          </a:p>
        </p:txBody>
      </p:sp>
      <p:sp>
        <p:nvSpPr>
          <p:cNvPr id="3" name="Tijdelijke aanduiding voor tekst 2"/>
          <p:cNvSpPr>
            <a:spLocks noGrp="1"/>
          </p:cNvSpPr>
          <p:nvPr>
            <p:ph type="body" sz="quarter" idx="13"/>
          </p:nvPr>
        </p:nvSpPr>
        <p:spPr/>
        <p:txBody>
          <a:bodyPr/>
          <a:lstStyle/>
          <a:p>
            <a:r>
              <a:rPr lang="nl-NL" dirty="0" smtClean="0"/>
              <a:t>Toename van mobiliteiten met kwaliteit in het mbo én ter bevordering van internationalisering van mbo-organisaties</a:t>
            </a:r>
          </a:p>
          <a:p>
            <a:endParaRPr lang="nl-NL" dirty="0" smtClean="0"/>
          </a:p>
          <a:p>
            <a:r>
              <a:rPr lang="nl-NL" dirty="0" smtClean="0"/>
              <a:t>Kans om internationalisering door te ontwikkelen en te verbreden voor organisaties die al goed track record hebben in LLP/Erasmus+</a:t>
            </a:r>
          </a:p>
          <a:p>
            <a:pPr marL="534988" lvl="1" indent="-255588">
              <a:buFont typeface="Verdana" panose="020B0604030504040204" pitchFamily="34" charset="0"/>
              <a:buChar char="-"/>
            </a:pPr>
            <a:r>
              <a:rPr lang="nl-NL" dirty="0" smtClean="0"/>
              <a:t>denk </a:t>
            </a:r>
            <a:r>
              <a:rPr lang="nl-NL" dirty="0"/>
              <a:t>aan inbedding van internationalisering in curricula, </a:t>
            </a:r>
            <a:r>
              <a:rPr lang="nl-NL" dirty="0" smtClean="0"/>
              <a:t>professionalisering</a:t>
            </a:r>
            <a:r>
              <a:rPr lang="nl-NL" dirty="0"/>
              <a:t>, </a:t>
            </a:r>
            <a:r>
              <a:rPr lang="nl-NL" dirty="0" err="1"/>
              <a:t>social</a:t>
            </a:r>
            <a:r>
              <a:rPr lang="nl-NL" dirty="0"/>
              <a:t> </a:t>
            </a:r>
            <a:r>
              <a:rPr lang="nl-NL" dirty="0" err="1"/>
              <a:t>inclusion</a:t>
            </a:r>
            <a:r>
              <a:rPr lang="nl-NL" dirty="0"/>
              <a:t>, bevorderen van taalleren, </a:t>
            </a:r>
            <a:r>
              <a:rPr lang="nl-NL" dirty="0" smtClean="0"/>
              <a:t>validering, uitgaande </a:t>
            </a:r>
            <a:r>
              <a:rPr lang="nl-NL" dirty="0"/>
              <a:t>&amp; inkomende mobiliteit, regionalisering, etc. etc..</a:t>
            </a:r>
          </a:p>
          <a:p>
            <a:pPr lvl="1"/>
            <a:endParaRPr lang="nl-NL" dirty="0" smtClean="0"/>
          </a:p>
          <a:p>
            <a:r>
              <a:rPr lang="nl-NL" dirty="0" smtClean="0"/>
              <a:t>Europees ‘kwaliteitskeurmerk’ voor internationalisering/internationale mobiliteit dat ook extern zichtbaar is </a:t>
            </a:r>
            <a:endParaRPr lang="nl-NL" dirty="0"/>
          </a:p>
        </p:txBody>
      </p:sp>
    </p:spTree>
    <p:extLst>
      <p:ext uri="{BB962C8B-B14F-4D97-AF65-F5344CB8AC3E}">
        <p14:creationId xmlns:p14="http://schemas.microsoft.com/office/powerpoint/2010/main" val="3233564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Werken aan kwaliteit</a:t>
            </a:r>
            <a:endParaRPr lang="nl-NL" dirty="0"/>
          </a:p>
        </p:txBody>
      </p:sp>
      <p:sp>
        <p:nvSpPr>
          <p:cNvPr id="3" name="Tijdelijke aanduiding voor tekst 2"/>
          <p:cNvSpPr>
            <a:spLocks noGrp="1"/>
          </p:cNvSpPr>
          <p:nvPr>
            <p:ph type="body" sz="quarter" idx="13"/>
          </p:nvPr>
        </p:nvSpPr>
        <p:spPr/>
        <p:txBody>
          <a:bodyPr/>
          <a:lstStyle/>
          <a:p>
            <a:pPr marL="0" indent="0">
              <a:buNone/>
            </a:pPr>
            <a:r>
              <a:rPr lang="nl-NL" dirty="0" smtClean="0"/>
              <a:t>Om in te zoomen op de kwaliteit die de Charter beoogt, kun je gebruik maken van:</a:t>
            </a:r>
          </a:p>
          <a:p>
            <a:endParaRPr lang="nl-NL" dirty="0" smtClean="0"/>
          </a:p>
          <a:p>
            <a:r>
              <a:rPr lang="nl-NL" dirty="0" smtClean="0"/>
              <a:t>ECVET principes</a:t>
            </a:r>
          </a:p>
          <a:p>
            <a:r>
              <a:rPr lang="nl-NL" dirty="0" smtClean="0"/>
              <a:t>Impactmodel van het NA </a:t>
            </a:r>
          </a:p>
          <a:p>
            <a:r>
              <a:rPr lang="nl-NL" dirty="0" smtClean="0"/>
              <a:t>Kwaliteitszorgprincipes (zie EQAVET)</a:t>
            </a:r>
          </a:p>
          <a:p>
            <a:r>
              <a:rPr lang="nl-NL" dirty="0" smtClean="0"/>
              <a:t>Kwaliteit en Impactscan (KIS 2020) als voertuig om het gesprek aan te gaan over beleid organisatie/implementatie en cultuur</a:t>
            </a:r>
            <a:r>
              <a:rPr lang="nl-NL" sz="1600" i="1" dirty="0" smtClean="0"/>
              <a:t> (update in de maak!) </a:t>
            </a:r>
          </a:p>
          <a:p>
            <a:r>
              <a:rPr lang="nl-NL" dirty="0" smtClean="0"/>
              <a:t>Vergeet ook niet de internationaliseringsplannen ingediend als onderdeel van de kwaliteitsplannen mee te nemen</a:t>
            </a:r>
          </a:p>
          <a:p>
            <a:r>
              <a:rPr lang="nl-NL" dirty="0" smtClean="0"/>
              <a:t>…</a:t>
            </a:r>
          </a:p>
          <a:p>
            <a:endParaRPr lang="nl-NL" dirty="0" smtClean="0"/>
          </a:p>
          <a:p>
            <a:pPr marL="0" indent="0">
              <a:buNone/>
            </a:pPr>
            <a:r>
              <a:rPr lang="nl-NL" dirty="0" smtClean="0"/>
              <a:t>De Charter draait om méér dan alleen mobiliteit!</a:t>
            </a:r>
            <a:endParaRPr lang="nl-NL" dirty="0"/>
          </a:p>
        </p:txBody>
      </p:sp>
    </p:spTree>
    <p:extLst>
      <p:ext uri="{BB962C8B-B14F-4D97-AF65-F5344CB8AC3E}">
        <p14:creationId xmlns:p14="http://schemas.microsoft.com/office/powerpoint/2010/main" val="1406326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
            </a:r>
            <a:br>
              <a:rPr lang="nl-NL" dirty="0" smtClean="0"/>
            </a:br>
            <a:r>
              <a:rPr lang="nl-NL" dirty="0" smtClean="0"/>
              <a:t>Wat levert de Charter je op </a:t>
            </a:r>
            <a:br>
              <a:rPr lang="nl-NL" dirty="0" smtClean="0"/>
            </a:br>
            <a:r>
              <a:rPr lang="nl-NL" dirty="0" smtClean="0"/>
              <a:t>indien toegekend?</a:t>
            </a:r>
            <a:br>
              <a:rPr lang="nl-NL" dirty="0" smtClean="0"/>
            </a:br>
            <a:endParaRPr lang="nl-NL" dirty="0"/>
          </a:p>
        </p:txBody>
      </p:sp>
      <p:sp>
        <p:nvSpPr>
          <p:cNvPr id="3" name="Tijdelijke aanduiding voor tekst 2"/>
          <p:cNvSpPr>
            <a:spLocks noGrp="1"/>
          </p:cNvSpPr>
          <p:nvPr>
            <p:ph type="body" sz="quarter" idx="13"/>
          </p:nvPr>
        </p:nvSpPr>
        <p:spPr/>
        <p:txBody>
          <a:bodyPr/>
          <a:lstStyle/>
          <a:p>
            <a:r>
              <a:rPr lang="nl-NL" dirty="0" smtClean="0"/>
              <a:t>Vereenvoudigd aanvragen van KA1  </a:t>
            </a:r>
          </a:p>
          <a:p>
            <a:pPr marL="268288" indent="0">
              <a:buNone/>
            </a:pPr>
            <a:r>
              <a:rPr lang="nl-NL" sz="1600" i="1" dirty="0"/>
              <a:t>I</a:t>
            </a:r>
            <a:r>
              <a:rPr lang="nl-NL" sz="1600" i="1" dirty="0" smtClean="0"/>
              <a:t>n de eerste Call na toekenning Charter, de geldigheid is de gehele duur van Erasmus+ en mogelijk ook in nieuwe programma (zie volgende dia)</a:t>
            </a:r>
          </a:p>
          <a:p>
            <a:pPr marL="268288" indent="0">
              <a:buNone/>
            </a:pPr>
            <a:endParaRPr lang="nl-NL" sz="1600" i="1" dirty="0" smtClean="0"/>
          </a:p>
          <a:p>
            <a:r>
              <a:rPr lang="nl-NL" dirty="0"/>
              <a:t>D</a:t>
            </a:r>
            <a:r>
              <a:rPr lang="nl-NL" dirty="0" smtClean="0"/>
              <a:t>e Charter is </a:t>
            </a:r>
            <a:r>
              <a:rPr lang="nl-NL" u="sng" dirty="0" smtClean="0"/>
              <a:t>geen</a:t>
            </a:r>
            <a:r>
              <a:rPr lang="nl-NL" dirty="0" smtClean="0"/>
              <a:t> garantie tot subsidie</a:t>
            </a:r>
          </a:p>
          <a:p>
            <a:endParaRPr lang="nl-NL" dirty="0" smtClean="0"/>
          </a:p>
          <a:p>
            <a:r>
              <a:rPr lang="nl-NL" dirty="0"/>
              <a:t>V</a:t>
            </a:r>
            <a:r>
              <a:rPr lang="nl-NL" dirty="0" smtClean="0"/>
              <a:t>ernoeming op de website van het Nationaal Agentschap &amp; EC</a:t>
            </a:r>
          </a:p>
          <a:p>
            <a:endParaRPr lang="nl-NL" dirty="0"/>
          </a:p>
        </p:txBody>
      </p:sp>
    </p:spTree>
    <p:extLst>
      <p:ext uri="{BB962C8B-B14F-4D97-AF65-F5344CB8AC3E}">
        <p14:creationId xmlns:p14="http://schemas.microsoft.com/office/powerpoint/2010/main" val="3789126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
            </a:r>
            <a:br>
              <a:rPr lang="nl-NL" dirty="0" smtClean="0"/>
            </a:br>
            <a:r>
              <a:rPr lang="nl-NL" dirty="0" smtClean="0"/>
              <a:t>Wat levert de Charter je op </a:t>
            </a:r>
            <a:br>
              <a:rPr lang="nl-NL" dirty="0" smtClean="0"/>
            </a:br>
            <a:r>
              <a:rPr lang="nl-NL" dirty="0" smtClean="0"/>
              <a:t>indien toegekend?</a:t>
            </a:r>
            <a:br>
              <a:rPr lang="nl-NL" dirty="0" smtClean="0"/>
            </a:br>
            <a:endParaRPr lang="nl-NL" dirty="0"/>
          </a:p>
        </p:txBody>
      </p:sp>
      <p:sp>
        <p:nvSpPr>
          <p:cNvPr id="3" name="Tijdelijke aanduiding voor tekst 2"/>
          <p:cNvSpPr>
            <a:spLocks noGrp="1"/>
          </p:cNvSpPr>
          <p:nvPr>
            <p:ph type="body" sz="quarter" idx="13"/>
          </p:nvPr>
        </p:nvSpPr>
        <p:spPr/>
        <p:txBody>
          <a:bodyPr>
            <a:normAutofit/>
          </a:bodyPr>
          <a:lstStyle/>
          <a:p>
            <a:pPr marL="0" indent="0">
              <a:buNone/>
            </a:pPr>
            <a:r>
              <a:rPr lang="nl-NL" dirty="0" smtClean="0"/>
              <a:t>Uit de gepubliceerde Call – </a:t>
            </a:r>
            <a:r>
              <a:rPr lang="nl-NL" sz="1600" i="1" dirty="0" smtClean="0"/>
              <a:t>onderste punt is nieuw!</a:t>
            </a:r>
          </a:p>
          <a:p>
            <a:endParaRPr lang="nl-NL" dirty="0" smtClean="0"/>
          </a:p>
          <a:p>
            <a:pPr marL="0" indent="0">
              <a:buNone/>
            </a:pPr>
            <a:r>
              <a:rPr lang="nl-NL" b="1" dirty="0" smtClean="0"/>
              <a:t>3.1. </a:t>
            </a:r>
            <a:r>
              <a:rPr lang="nl-NL" b="1" dirty="0" err="1" smtClean="0"/>
              <a:t>Validity</a:t>
            </a:r>
            <a:r>
              <a:rPr lang="nl-NL" b="1" dirty="0" smtClean="0"/>
              <a:t> </a:t>
            </a:r>
          </a:p>
          <a:p>
            <a:pPr marL="0" indent="0">
              <a:buNone/>
            </a:pPr>
            <a:r>
              <a:rPr lang="en-US" dirty="0" smtClean="0"/>
              <a:t>The VET Mobility Charter is awarded for the full duration of the Erasmus+ </a:t>
            </a:r>
            <a:r>
              <a:rPr lang="en-US" dirty="0" err="1" smtClean="0"/>
              <a:t>Programme</a:t>
            </a:r>
            <a:r>
              <a:rPr lang="en-US" dirty="0" smtClean="0"/>
              <a:t>, subject to regular monitoring and the holder's continued compliance with its requirements. </a:t>
            </a:r>
          </a:p>
          <a:p>
            <a:endParaRPr lang="en-US" dirty="0" smtClean="0"/>
          </a:p>
          <a:p>
            <a:pPr marL="0" indent="0">
              <a:buNone/>
            </a:pPr>
            <a:r>
              <a:rPr lang="en-US" dirty="0" smtClean="0">
                <a:solidFill>
                  <a:schemeClr val="accent6">
                    <a:lumMod val="75000"/>
                  </a:schemeClr>
                </a:solidFill>
              </a:rPr>
              <a:t>In case the VET Mobility Charter is set as a requirement for any action for applicants in the programming period following Erasmus+, the National Agency may prolong the Charter's validity for that programming period, </a:t>
            </a:r>
            <a:r>
              <a:rPr lang="en-US" dirty="0" smtClean="0"/>
              <a:t>subject to requirements laid out in this Call as well as any additional requirements as set by the National Agency. </a:t>
            </a:r>
            <a:endParaRPr lang="nl-NL" dirty="0"/>
          </a:p>
        </p:txBody>
      </p:sp>
    </p:spTree>
    <p:extLst>
      <p:ext uri="{BB962C8B-B14F-4D97-AF65-F5344CB8AC3E}">
        <p14:creationId xmlns:p14="http://schemas.microsoft.com/office/powerpoint/2010/main" val="1432609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 NA Erasmus+.pptx" id="{05359DBB-23A6-44AA-B139-237CFC2E6F1A}" vid="{36939110-E622-4983-94B8-98B2407512DE}"/>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uropees_x0020_instrument xmlns="6c5cf9ca-9a29-4a2b-8290-be3f5bbcf82c" xsi:nil="true"/>
    <Soort_x0020_bijeenkomst xmlns="6c5cf9ca-9a29-4a2b-8290-be3f5bbcf82c">Conferentie</Soort_x0020_bijeenkomst>
    <Thema xmlns="6c5cf9ca-9a29-4a2b-8290-be3f5bbcf82c">Charter</Thema>
    <Locatie xmlns="5d95803a-9717-4c9f-9d79-53b1f5d1fc72">Meetingplaza, Utrecht</Locatie>
    <Project_x0020_Soort xmlns="6c5cf9ca-9a29-4a2b-8290-be3f5bbcf82c">MBO</Project_x0020_Soort>
    <Organisator xmlns="6c5cf9ca-9a29-4a2b-8290-be3f5bbcf82c">CINOP Erasmus+</Organisator>
    <_dlc_DocId xmlns="6c5cf9ca-9a29-4a2b-8290-be3f5bbcf82c">N4WXR6J6TDXH-730592722-131</_dlc_DocId>
    <_dlc_DocIdUrl xmlns="6c5cf9ca-9a29-4a2b-8290-be3f5bbcf82c">
      <Url>https://projects.stichtingcinop.nl/erasmusplus/intro/Eplus/evenementen/_layouts/15/DocIdRedir.aspx?ID=N4WXR6J6TDXH-730592722-131</Url>
      <Description>N4WXR6J6TDXH-730592722-131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PPP NA Erasmus+" ma:contentTypeID="0x010100AB629510C4FE794AAE2BA07CBC3EC4BE0057B810465CB5BE49AAB1CFF86BF1A5FB" ma:contentTypeVersion="6" ma:contentTypeDescription="" ma:contentTypeScope="" ma:versionID="7999b56cecd22249fcf4c0bfb43d6bc7">
  <xsd:schema xmlns:xsd="http://www.w3.org/2001/XMLSchema" xmlns:xs="http://www.w3.org/2001/XMLSchema" xmlns:p="http://schemas.microsoft.com/office/2006/metadata/properties" xmlns:ns2="6c5cf9ca-9a29-4a2b-8290-be3f5bbcf82c" xmlns:ns3="5d95803a-9717-4c9f-9d79-53b1f5d1fc72" targetNamespace="http://schemas.microsoft.com/office/2006/metadata/properties" ma:root="true" ma:fieldsID="a2b1ee99cc6b0f8888c924c3ae76110f" ns2:_="" ns3:_="">
    <xsd:import namespace="6c5cf9ca-9a29-4a2b-8290-be3f5bbcf82c"/>
    <xsd:import namespace="5d95803a-9717-4c9f-9d79-53b1f5d1fc72"/>
    <xsd:element name="properties">
      <xsd:complexType>
        <xsd:sequence>
          <xsd:element name="documentManagement">
            <xsd:complexType>
              <xsd:all>
                <xsd:element ref="ns2:_dlc_DocId" minOccurs="0"/>
                <xsd:element ref="ns2:_dlc_DocIdUrl" minOccurs="0"/>
                <xsd:element ref="ns2:_dlc_DocIdPersistId" minOccurs="0"/>
                <xsd:element ref="ns2:Thema" minOccurs="0"/>
                <xsd:element ref="ns2:Organisator"/>
                <xsd:element ref="ns2:Soort_x0020_bijeenkomst"/>
                <xsd:element ref="ns2:Project_x0020_Soort" minOccurs="0"/>
                <xsd:element ref="ns2:Europees_x0020_instrument" minOccurs="0"/>
                <xsd:element ref="ns3:Locati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5cf9ca-9a29-4a2b-8290-be3f5bbcf82c"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hema" ma:index="11" nillable="true" ma:displayName="Thema" ma:format="Dropdown" ma:internalName="Thema">
      <xsd:simpleType>
        <xsd:union memberTypes="dms:Text">
          <xsd:simpleType>
            <xsd:restriction base="dms:Choice">
              <xsd:enumeration value="Kwaliteit"/>
              <xsd:enumeration value="Curriculum &amp; kwalificatie &amp; examinering"/>
              <xsd:enumeration value="Bpv &amp; workbased learning"/>
              <xsd:enumeration value="Voortijdig schoolverlaten"/>
              <xsd:enumeration value="Doorlopende leerlijn"/>
              <xsd:enumeration value="Professionalisering"/>
              <xsd:enumeration value="Regionale samenwerking"/>
              <xsd:enumeration value="Opening up education"/>
              <xsd:enumeration value="Ondernemerschap"/>
              <xsd:enumeration value="Impact"/>
              <xsd:enumeration value="Internationale mobiliteit/inbedding"/>
              <xsd:enumeration value="Basisvaardigheden"/>
              <xsd:enumeration value="Beroepsvaardigheden"/>
              <xsd:enumeration value="Specifieke groepen"/>
              <xsd:enumeration value="Valideren en waarderen"/>
            </xsd:restriction>
          </xsd:simpleType>
        </xsd:union>
      </xsd:simpleType>
    </xsd:element>
    <xsd:element name="Organisator" ma:index="12" ma:displayName="Organisator" ma:default="EC" ma:format="Dropdown" ma:internalName="Organisator">
      <xsd:simpleType>
        <xsd:restriction base="dms:Choice">
          <xsd:enumeration value="EC"/>
          <xsd:enumeration value="OCW"/>
          <xsd:enumeration value="CINOP Erasmus+"/>
          <xsd:enumeration value="Cedefop"/>
          <xsd:enumeration value="Nuffic"/>
          <xsd:enumeration value="NJi"/>
          <xsd:enumeration value="NA"/>
          <xsd:enumeration value="CINOP E+"/>
          <xsd:enumeration value="MBO Raad"/>
          <xsd:enumeration value="Overig"/>
        </xsd:restriction>
      </xsd:simpleType>
    </xsd:element>
    <xsd:element name="Soort_x0020_bijeenkomst" ma:index="13" ma:displayName="Soort bijeenkomst" ma:format="Dropdown" ma:internalName="Soort_x0020_bijeenkomst">
      <xsd:simpleType>
        <xsd:restriction base="dms:Choice">
          <xsd:enumeration value="Conferentie"/>
          <xsd:enumeration value="Adviesgesprek"/>
          <xsd:enumeration value="Overleg Intern"/>
          <xsd:enumeration value="Overleg NA-overleg"/>
          <xsd:enumeration value="Overleg Thematisch"/>
        </xsd:restriction>
      </xsd:simpleType>
    </xsd:element>
    <xsd:element name="Project_x0020_Soort" ma:index="14" nillable="true" ma:displayName="Onderwijssoort" ma:format="Dropdown" ma:internalName="Project_x0020_Soort">
      <xsd:simpleType>
        <xsd:restriction base="dms:Choice">
          <xsd:enumeration value="MBO"/>
          <xsd:enumeration value="VE"/>
          <xsd:enumeration value="Po/vo"/>
          <xsd:enumeration value="Ho"/>
          <xsd:enumeration value="Crossectoraal"/>
        </xsd:restriction>
      </xsd:simpleType>
    </xsd:element>
    <xsd:element name="Europees_x0020_instrument" ma:index="15" nillable="true" ma:displayName="Europees instrument" ma:format="Dropdown" ma:internalName="Europees_x0020_instrument">
      <xsd:simpleType>
        <xsd:restriction base="dms:Choice">
          <xsd:enumeration value="Europass"/>
          <xsd:enumeration value="ECVET"/>
          <xsd:enumeration value="EQAVET"/>
          <xsd:enumeration value="EQF/NLQF"/>
          <xsd:enumeration value="EPALE"/>
        </xsd:restriction>
      </xsd:simpleType>
    </xsd:element>
  </xsd:schema>
  <xsd:schema xmlns:xsd="http://www.w3.org/2001/XMLSchema" xmlns:xs="http://www.w3.org/2001/XMLSchema" xmlns:dms="http://schemas.microsoft.com/office/2006/documentManagement/types" xmlns:pc="http://schemas.microsoft.com/office/infopath/2007/PartnerControls" targetNamespace="5d95803a-9717-4c9f-9d79-53b1f5d1fc72" elementFormDefault="qualified">
    <xsd:import namespace="http://schemas.microsoft.com/office/2006/documentManagement/types"/>
    <xsd:import namespace="http://schemas.microsoft.com/office/infopath/2007/PartnerControls"/>
    <xsd:element name="Locatie" ma:index="16" nillable="true" ma:displayName="Locatie" ma:internalName="Locati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94BBEA-762A-492F-BE87-A557841DE7A5}">
  <ds:schemaRefs>
    <ds:schemaRef ds:uri="http://schemas.microsoft.com/sharepoint/events"/>
  </ds:schemaRefs>
</ds:datastoreItem>
</file>

<file path=customXml/itemProps2.xml><?xml version="1.0" encoding="utf-8"?>
<ds:datastoreItem xmlns:ds="http://schemas.openxmlformats.org/officeDocument/2006/customXml" ds:itemID="{B860EFD5-8FB7-494B-BEED-1F23BC4F1505}">
  <ds:schemaRefs>
    <ds:schemaRef ds:uri="http://schemas.microsoft.com/sharepoint/v3/contenttype/forms"/>
  </ds:schemaRefs>
</ds:datastoreItem>
</file>

<file path=customXml/itemProps3.xml><?xml version="1.0" encoding="utf-8"?>
<ds:datastoreItem xmlns:ds="http://schemas.openxmlformats.org/officeDocument/2006/customXml" ds:itemID="{1524F3F4-18F7-4C13-A359-E118A43760BA}">
  <ds:schemaRefs>
    <ds:schemaRef ds:uri="http://schemas.microsoft.com/office/2006/documentManagement/types"/>
    <ds:schemaRef ds:uri="http://purl.org/dc/elements/1.1/"/>
    <ds:schemaRef ds:uri="http://purl.org/dc/terms/"/>
    <ds:schemaRef ds:uri="5d95803a-9717-4c9f-9d79-53b1f5d1fc72"/>
    <ds:schemaRef ds:uri="http://purl.org/dc/dcmitype/"/>
    <ds:schemaRef ds:uri="6c5cf9ca-9a29-4a2b-8290-be3f5bbcf82c"/>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D4B69A9D-9ED5-4BF1-8061-B9DC466EC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5cf9ca-9a29-4a2b-8290-be3f5bbcf82c"/>
    <ds:schemaRef ds:uri="5d95803a-9717-4c9f-9d79-53b1f5d1fc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Nationaal Agentschap Erasmus+</Template>
  <TotalTime>5163</TotalTime>
  <Words>1093</Words>
  <Application>Microsoft Office PowerPoint</Application>
  <PresentationFormat>Diavoorstelling (4:3)</PresentationFormat>
  <Paragraphs>222</Paragraphs>
  <Slides>26</Slides>
  <Notes>3</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26</vt:i4>
      </vt:variant>
    </vt:vector>
  </HeadingPairs>
  <TitlesOfParts>
    <vt:vector size="35" baseType="lpstr">
      <vt:lpstr>Arial</vt:lpstr>
      <vt:lpstr>Calibri</vt:lpstr>
      <vt:lpstr>Calibri Light</vt:lpstr>
      <vt:lpstr>Helvetica</vt:lpstr>
      <vt:lpstr>Verdana</vt:lpstr>
      <vt:lpstr>Wingdings</vt:lpstr>
      <vt:lpstr>Kantoorthema</vt:lpstr>
      <vt:lpstr>1_Kantoorthema</vt:lpstr>
      <vt:lpstr>2_Kantoorthema</vt:lpstr>
      <vt:lpstr>PowerPoint-presentatie</vt:lpstr>
      <vt:lpstr>Programma</vt:lpstr>
      <vt:lpstr>Met deze voorlichting wil het NA…</vt:lpstr>
      <vt:lpstr>Waarom de Charter?</vt:lpstr>
      <vt:lpstr>Waarom de Charter?</vt:lpstr>
      <vt:lpstr> Doel VET Mobility Charter </vt:lpstr>
      <vt:lpstr>Werken aan kwaliteit</vt:lpstr>
      <vt:lpstr> Wat levert de Charter je op  indien toegekend? </vt:lpstr>
      <vt:lpstr> Wat levert de Charter je op  indien toegekend? </vt:lpstr>
      <vt:lpstr>Wat wordt er van je verwacht  indien toegekend?</vt:lpstr>
      <vt:lpstr>Wat als je geen Charter aanvraagt,  hebt of toegekend krijgt?</vt:lpstr>
      <vt:lpstr>Ontvankelijke aanvragers</vt:lpstr>
      <vt:lpstr>Toekenningscriteria  (award criteria - paragraaf 6.2)</vt:lpstr>
      <vt:lpstr>Charter in NL en Europa</vt:lpstr>
      <vt:lpstr>Charters en KA1-middelen</vt:lpstr>
      <vt:lpstr>Voordat we verder gaan…</vt:lpstr>
      <vt:lpstr>Stakeholder analyse</vt:lpstr>
      <vt:lpstr>Waarom stakeholders in beeld?</vt:lpstr>
      <vt:lpstr>Stap 1. Identificeren van stakeholders</vt:lpstr>
      <vt:lpstr>Stap 2. Belangrijk vs. Invloed</vt:lpstr>
      <vt:lpstr>Stap 3. Needs analysis</vt:lpstr>
      <vt:lpstr>Stap 4. Het managen van de needs</vt:lpstr>
      <vt:lpstr>Discussie &amp; evaluatie</vt:lpstr>
      <vt:lpstr>Tijdspad Charter 2019</vt:lpstr>
      <vt:lpstr>Ondersteuning vanuit het NA</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Gonnie van der Eerden</dc:creator>
  <cp:lastModifiedBy>Kelly Deckers</cp:lastModifiedBy>
  <cp:revision>91</cp:revision>
  <dcterms:created xsi:type="dcterms:W3CDTF">2016-03-14T09:30:04Z</dcterms:created>
  <dcterms:modified xsi:type="dcterms:W3CDTF">2019-04-08T08:25:21Z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0x010100AB629510C4FE794AAE2BA07CBC3EC4BE0057B810465CB5BE49AAB1CFF86BF1A5FB</vt:lpwstr>
  </property>
  <property fmtid="{D5CDD505-2E9C-101B-9397-08002B2CF9AE}" pid="3" name="Datum">
    <vt:filetime>2017-03-08T23:00:00Z</vt:filetime>
  </property>
  <property fmtid="{D5CDD505-2E9C-101B-9397-08002B2CF9AE}" pid="4" name="Calljaar">
    <vt:lpwstr>2017</vt:lpwstr>
  </property>
  <property fmtid="{D5CDD505-2E9C-101B-9397-08002B2CF9AE}" pid="5" name="_dlc_DocIdItemGuid">
    <vt:lpwstr>f539b093-d98f-45bd-8b81-368dcabda104</vt:lpwstr>
  </property>
  <property fmtid="{D5CDD505-2E9C-101B-9397-08002B2CF9AE}" pid="6" name="_docset_NoMedatataSyncRequired">
    <vt:lpwstr>False</vt:lpwstr>
  </property>
</Properties>
</file>