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4" r:id="rId1"/>
  </p:sldMasterIdLst>
  <p:notesMasterIdLst>
    <p:notesMasterId r:id="rId8"/>
  </p:notesMasterIdLst>
  <p:sldIdLst>
    <p:sldId id="258" r:id="rId2"/>
    <p:sldId id="266" r:id="rId3"/>
    <p:sldId id="281" r:id="rId4"/>
    <p:sldId id="268" r:id="rId5"/>
    <p:sldId id="264" r:id="rId6"/>
    <p:sldId id="263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35584A6-20FD-43B8-A2B3-3D648A024FF6}">
          <p14:sldIdLst>
            <p14:sldId id="258"/>
            <p14:sldId id="266"/>
            <p14:sldId id="281"/>
            <p14:sldId id="268"/>
            <p14:sldId id="264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75A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2"/>
    <p:restoredTop sz="96327"/>
  </p:normalViewPr>
  <p:slideViewPr>
    <p:cSldViewPr snapToGrid="0" snapToObjects="1">
      <p:cViewPr varScale="1">
        <p:scale>
          <a:sx n="152" d="100"/>
          <a:sy n="152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deconomiablog.blogspot.com/2016/10/como-se-genera-una-idea.html" TargetMode="External"/><Relationship Id="rId1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deconomiablog.blogspot.com/2016/10/como-se-genera-una-idea.html" TargetMode="External"/><Relationship Id="rId1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BFB87-6146-4E73-ADA1-4C733352FC5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03E4749-2B9B-4372-A66E-9ECF2F62061C}">
      <dgm:prSet phldrT="[Tekst]"/>
      <dgm:spPr>
        <a:solidFill>
          <a:schemeClr val="accent5"/>
        </a:solidFill>
      </dgm:spPr>
      <dgm:t>
        <a:bodyPr/>
        <a:lstStyle/>
        <a:p>
          <a:r>
            <a:rPr lang="nl-NL" dirty="0"/>
            <a:t>Inspiratie en verbinding</a:t>
          </a:r>
        </a:p>
      </dgm:t>
    </dgm:pt>
    <dgm:pt modelId="{97EB199C-806E-4EA6-9410-49A45C37D879}" type="parTrans" cxnId="{DDE1E259-B3F3-44F7-80C2-2EB035794C21}">
      <dgm:prSet/>
      <dgm:spPr/>
      <dgm:t>
        <a:bodyPr/>
        <a:lstStyle/>
        <a:p>
          <a:endParaRPr lang="nl-NL"/>
        </a:p>
      </dgm:t>
    </dgm:pt>
    <dgm:pt modelId="{A6BA1098-B21C-4D1A-B0BD-8674DB88E24C}" type="sibTrans" cxnId="{DDE1E259-B3F3-44F7-80C2-2EB035794C21}">
      <dgm:prSet/>
      <dgm:spPr/>
      <dgm:t>
        <a:bodyPr/>
        <a:lstStyle/>
        <a:p>
          <a:endParaRPr lang="nl-NL"/>
        </a:p>
      </dgm:t>
    </dgm:pt>
    <dgm:pt modelId="{3B4035DF-C342-4801-B53E-BC1408D4430D}">
      <dgm:prSet phldrT="[Tekst]"/>
      <dgm:spPr/>
      <dgm:t>
        <a:bodyPr/>
        <a:lstStyle/>
        <a:p>
          <a:r>
            <a:rPr lang="nl-NL" dirty="0"/>
            <a:t>Organisatie</a:t>
          </a:r>
        </a:p>
      </dgm:t>
    </dgm:pt>
    <dgm:pt modelId="{6E158648-F012-4BF7-AC81-65341D083BDA}" type="parTrans" cxnId="{D8C03CF9-9682-4F52-8D4A-F9004E884647}">
      <dgm:prSet/>
      <dgm:spPr/>
      <dgm:t>
        <a:bodyPr/>
        <a:lstStyle/>
        <a:p>
          <a:endParaRPr lang="nl-NL"/>
        </a:p>
      </dgm:t>
    </dgm:pt>
    <dgm:pt modelId="{B035960F-895C-4D17-864B-A298B53A6DC7}" type="sibTrans" cxnId="{D8C03CF9-9682-4F52-8D4A-F9004E884647}">
      <dgm:prSet/>
      <dgm:spPr/>
      <dgm:t>
        <a:bodyPr/>
        <a:lstStyle/>
        <a:p>
          <a:endParaRPr lang="nl-NL"/>
        </a:p>
      </dgm:t>
    </dgm:pt>
    <dgm:pt modelId="{AA374E2D-2CCD-4ED0-9DAF-DA4E27B8A46C}">
      <dgm:prSet phldrT="[Tekst]"/>
      <dgm:spPr/>
      <dgm:t>
        <a:bodyPr/>
        <a:lstStyle/>
        <a:p>
          <a:r>
            <a:rPr lang="nl-NL" dirty="0"/>
            <a:t> Motor om aan de slag te gaan met beroepsmodules</a:t>
          </a:r>
        </a:p>
      </dgm:t>
    </dgm:pt>
    <dgm:pt modelId="{E382A8D7-D862-4A34-9F85-0A9AC8000957}" type="parTrans" cxnId="{F6FEB9D7-7CA1-449C-AFB4-3450738E4245}">
      <dgm:prSet/>
      <dgm:spPr/>
      <dgm:t>
        <a:bodyPr/>
        <a:lstStyle/>
        <a:p>
          <a:endParaRPr lang="nl-NL"/>
        </a:p>
      </dgm:t>
    </dgm:pt>
    <dgm:pt modelId="{9E6F5AE3-90E8-4B6F-89DC-8494256B6230}" type="sibTrans" cxnId="{F6FEB9D7-7CA1-449C-AFB4-3450738E4245}">
      <dgm:prSet/>
      <dgm:spPr/>
      <dgm:t>
        <a:bodyPr/>
        <a:lstStyle/>
        <a:p>
          <a:endParaRPr lang="nl-NL"/>
        </a:p>
      </dgm:t>
    </dgm:pt>
    <dgm:pt modelId="{22800CDF-007B-4CB9-A933-13A482DD0081}">
      <dgm:prSet phldrT="[Tekst]"/>
      <dgm:spPr/>
      <dgm:t>
        <a:bodyPr/>
        <a:lstStyle/>
        <a:p>
          <a:r>
            <a:rPr lang="nl-NL" dirty="0"/>
            <a:t> Aanmeld-, intake- en plaatsingsprocedure tegen het licht houden en mogelijk veranderen</a:t>
          </a:r>
        </a:p>
      </dgm:t>
    </dgm:pt>
    <dgm:pt modelId="{4BD912C8-D668-4718-A4B3-3D8B60126BA4}" type="parTrans" cxnId="{93585A78-A95A-47DD-A997-DAD14A7C1EA5}">
      <dgm:prSet/>
      <dgm:spPr/>
      <dgm:t>
        <a:bodyPr/>
        <a:lstStyle/>
        <a:p>
          <a:endParaRPr lang="nl-NL"/>
        </a:p>
      </dgm:t>
    </dgm:pt>
    <dgm:pt modelId="{555F40BF-0DDC-4A34-A640-D7FB87159856}" type="sibTrans" cxnId="{93585A78-A95A-47DD-A997-DAD14A7C1EA5}">
      <dgm:prSet/>
      <dgm:spPr/>
      <dgm:t>
        <a:bodyPr/>
        <a:lstStyle/>
        <a:p>
          <a:endParaRPr lang="nl-NL"/>
        </a:p>
      </dgm:t>
    </dgm:pt>
    <dgm:pt modelId="{3EF32815-9614-416D-A581-6A20C4B33701}" type="pres">
      <dgm:prSet presAssocID="{D40BFB87-6146-4E73-ADA1-4C733352FC5B}" presName="linear" presStyleCnt="0">
        <dgm:presLayoutVars>
          <dgm:dir/>
          <dgm:resizeHandles val="exact"/>
        </dgm:presLayoutVars>
      </dgm:prSet>
      <dgm:spPr/>
    </dgm:pt>
    <dgm:pt modelId="{60A70290-D92F-45F3-918B-C4D693BF99AC}" type="pres">
      <dgm:prSet presAssocID="{A03E4749-2B9B-4372-A66E-9ECF2F62061C}" presName="comp" presStyleCnt="0"/>
      <dgm:spPr/>
    </dgm:pt>
    <dgm:pt modelId="{DB664412-1942-434F-BF5E-E60B2E4204A9}" type="pres">
      <dgm:prSet presAssocID="{A03E4749-2B9B-4372-A66E-9ECF2F62061C}" presName="box" presStyleLbl="node1" presStyleIdx="0" presStyleCnt="2"/>
      <dgm:spPr/>
    </dgm:pt>
    <dgm:pt modelId="{559EA579-1728-426D-A85D-661C91BE9E87}" type="pres">
      <dgm:prSet presAssocID="{A03E4749-2B9B-4372-A66E-9ECF2F62061C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9000" r="-69000"/>
          </a:stretch>
        </a:blipFill>
      </dgm:spPr>
    </dgm:pt>
    <dgm:pt modelId="{B8AFAD50-9065-4A5F-97A9-A28676C88ADE}" type="pres">
      <dgm:prSet presAssocID="{A03E4749-2B9B-4372-A66E-9ECF2F62061C}" presName="text" presStyleLbl="node1" presStyleIdx="0" presStyleCnt="2">
        <dgm:presLayoutVars>
          <dgm:bulletEnabled val="1"/>
        </dgm:presLayoutVars>
      </dgm:prSet>
      <dgm:spPr/>
    </dgm:pt>
    <dgm:pt modelId="{A29BC855-C448-4F87-A6E1-B698038682F0}" type="pres">
      <dgm:prSet presAssocID="{A6BA1098-B21C-4D1A-B0BD-8674DB88E24C}" presName="spacer" presStyleCnt="0"/>
      <dgm:spPr/>
    </dgm:pt>
    <dgm:pt modelId="{3EE0EA19-541B-49BF-970E-DFC92D35FDD3}" type="pres">
      <dgm:prSet presAssocID="{3B4035DF-C342-4801-B53E-BC1408D4430D}" presName="comp" presStyleCnt="0"/>
      <dgm:spPr/>
    </dgm:pt>
    <dgm:pt modelId="{64FDBB8D-1C96-42F5-962A-871601623CE6}" type="pres">
      <dgm:prSet presAssocID="{3B4035DF-C342-4801-B53E-BC1408D4430D}" presName="box" presStyleLbl="node1" presStyleIdx="1" presStyleCnt="2" custLinFactY="4867" custLinFactNeighborX="15" custLinFactNeighborY="100000"/>
      <dgm:spPr/>
    </dgm:pt>
    <dgm:pt modelId="{D45A248B-B8DB-4BC2-AE98-E5DF0CC3A8DE}" type="pres">
      <dgm:prSet presAssocID="{3B4035DF-C342-4801-B53E-BC1408D4430D}" presName="img" presStyleLbl="fgImgPlace1" presStyleIdx="1" presStyleCnt="2" custLinFactNeighborX="-1416" custLinFactNeighborY="-16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3000" r="-13000"/>
          </a:stretch>
        </a:blipFill>
      </dgm:spPr>
      <dgm:extLst>
        <a:ext uri="{E40237B7-FDA0-4F09-8148-C483321AD2D9}">
          <dgm14:cNvPr xmlns:dgm14="http://schemas.microsoft.com/office/drawing/2010/diagram" id="0" name="" descr="Motor silhouet"/>
        </a:ext>
      </dgm:extLst>
    </dgm:pt>
    <dgm:pt modelId="{47D2978A-8309-4015-9039-BB253BC3EA55}" type="pres">
      <dgm:prSet presAssocID="{3B4035DF-C342-4801-B53E-BC1408D4430D}" presName="text" presStyleLbl="node1" presStyleIdx="1" presStyleCnt="2">
        <dgm:presLayoutVars>
          <dgm:bulletEnabled val="1"/>
        </dgm:presLayoutVars>
      </dgm:prSet>
      <dgm:spPr/>
    </dgm:pt>
  </dgm:ptLst>
  <dgm:cxnLst>
    <dgm:cxn modelId="{925E220A-499E-48BD-8E91-12AE3857398D}" type="presOf" srcId="{AA374E2D-2CCD-4ED0-9DAF-DA4E27B8A46C}" destId="{47D2978A-8309-4015-9039-BB253BC3EA55}" srcOrd="1" destOrd="1" presId="urn:microsoft.com/office/officeart/2005/8/layout/vList4"/>
    <dgm:cxn modelId="{6DE19539-998B-4601-BE1B-4355BCFA2796}" type="presOf" srcId="{22800CDF-007B-4CB9-A933-13A482DD0081}" destId="{47D2978A-8309-4015-9039-BB253BC3EA55}" srcOrd="1" destOrd="2" presId="urn:microsoft.com/office/officeart/2005/8/layout/vList4"/>
    <dgm:cxn modelId="{08942C6A-3794-47E2-B153-038D32180F70}" type="presOf" srcId="{22800CDF-007B-4CB9-A933-13A482DD0081}" destId="{64FDBB8D-1C96-42F5-962A-871601623CE6}" srcOrd="0" destOrd="2" presId="urn:microsoft.com/office/officeart/2005/8/layout/vList4"/>
    <dgm:cxn modelId="{3343E46C-D8FF-4F0C-BBA2-C78F32A08A7D}" type="presOf" srcId="{D40BFB87-6146-4E73-ADA1-4C733352FC5B}" destId="{3EF32815-9614-416D-A581-6A20C4B33701}" srcOrd="0" destOrd="0" presId="urn:microsoft.com/office/officeart/2005/8/layout/vList4"/>
    <dgm:cxn modelId="{93585A78-A95A-47DD-A997-DAD14A7C1EA5}" srcId="{3B4035DF-C342-4801-B53E-BC1408D4430D}" destId="{22800CDF-007B-4CB9-A933-13A482DD0081}" srcOrd="1" destOrd="0" parTransId="{4BD912C8-D668-4718-A4B3-3D8B60126BA4}" sibTransId="{555F40BF-0DDC-4A34-A640-D7FB87159856}"/>
    <dgm:cxn modelId="{0F276D79-E402-43F4-9C01-028051C50B10}" type="presOf" srcId="{3B4035DF-C342-4801-B53E-BC1408D4430D}" destId="{64FDBB8D-1C96-42F5-962A-871601623CE6}" srcOrd="0" destOrd="0" presId="urn:microsoft.com/office/officeart/2005/8/layout/vList4"/>
    <dgm:cxn modelId="{DDE1E259-B3F3-44F7-80C2-2EB035794C21}" srcId="{D40BFB87-6146-4E73-ADA1-4C733352FC5B}" destId="{A03E4749-2B9B-4372-A66E-9ECF2F62061C}" srcOrd="0" destOrd="0" parTransId="{97EB199C-806E-4EA6-9410-49A45C37D879}" sibTransId="{A6BA1098-B21C-4D1A-B0BD-8674DB88E24C}"/>
    <dgm:cxn modelId="{3501BAAE-9B8E-4E67-96EE-A057F3256C74}" type="presOf" srcId="{A03E4749-2B9B-4372-A66E-9ECF2F62061C}" destId="{B8AFAD50-9065-4A5F-97A9-A28676C88ADE}" srcOrd="1" destOrd="0" presId="urn:microsoft.com/office/officeart/2005/8/layout/vList4"/>
    <dgm:cxn modelId="{26EC5FC1-6642-4D5B-BF2B-B3F521746326}" type="presOf" srcId="{AA374E2D-2CCD-4ED0-9DAF-DA4E27B8A46C}" destId="{64FDBB8D-1C96-42F5-962A-871601623CE6}" srcOrd="0" destOrd="1" presId="urn:microsoft.com/office/officeart/2005/8/layout/vList4"/>
    <dgm:cxn modelId="{2F3C58C6-258E-410C-A84C-653577C5B7F5}" type="presOf" srcId="{3B4035DF-C342-4801-B53E-BC1408D4430D}" destId="{47D2978A-8309-4015-9039-BB253BC3EA55}" srcOrd="1" destOrd="0" presId="urn:microsoft.com/office/officeart/2005/8/layout/vList4"/>
    <dgm:cxn modelId="{F6FEB9D7-7CA1-449C-AFB4-3450738E4245}" srcId="{3B4035DF-C342-4801-B53E-BC1408D4430D}" destId="{AA374E2D-2CCD-4ED0-9DAF-DA4E27B8A46C}" srcOrd="0" destOrd="0" parTransId="{E382A8D7-D862-4A34-9F85-0A9AC8000957}" sibTransId="{9E6F5AE3-90E8-4B6F-89DC-8494256B6230}"/>
    <dgm:cxn modelId="{469518EC-9D69-4619-A4DF-5D628B5D8631}" type="presOf" srcId="{A03E4749-2B9B-4372-A66E-9ECF2F62061C}" destId="{DB664412-1942-434F-BF5E-E60B2E4204A9}" srcOrd="0" destOrd="0" presId="urn:microsoft.com/office/officeart/2005/8/layout/vList4"/>
    <dgm:cxn modelId="{D8C03CF9-9682-4F52-8D4A-F9004E884647}" srcId="{D40BFB87-6146-4E73-ADA1-4C733352FC5B}" destId="{3B4035DF-C342-4801-B53E-BC1408D4430D}" srcOrd="1" destOrd="0" parTransId="{6E158648-F012-4BF7-AC81-65341D083BDA}" sibTransId="{B035960F-895C-4D17-864B-A298B53A6DC7}"/>
    <dgm:cxn modelId="{775389C1-E1A7-4404-B264-50F1F669598E}" type="presParOf" srcId="{3EF32815-9614-416D-A581-6A20C4B33701}" destId="{60A70290-D92F-45F3-918B-C4D693BF99AC}" srcOrd="0" destOrd="0" presId="urn:microsoft.com/office/officeart/2005/8/layout/vList4"/>
    <dgm:cxn modelId="{3F1C6CE4-2992-496B-A010-32C2B14715FD}" type="presParOf" srcId="{60A70290-D92F-45F3-918B-C4D693BF99AC}" destId="{DB664412-1942-434F-BF5E-E60B2E4204A9}" srcOrd="0" destOrd="0" presId="urn:microsoft.com/office/officeart/2005/8/layout/vList4"/>
    <dgm:cxn modelId="{C8650204-A7A3-4D2F-B98E-D10709B0E895}" type="presParOf" srcId="{60A70290-D92F-45F3-918B-C4D693BF99AC}" destId="{559EA579-1728-426D-A85D-661C91BE9E87}" srcOrd="1" destOrd="0" presId="urn:microsoft.com/office/officeart/2005/8/layout/vList4"/>
    <dgm:cxn modelId="{EFB3ECB3-4AB5-4350-AC32-1E64DCF3F813}" type="presParOf" srcId="{60A70290-D92F-45F3-918B-C4D693BF99AC}" destId="{B8AFAD50-9065-4A5F-97A9-A28676C88ADE}" srcOrd="2" destOrd="0" presId="urn:microsoft.com/office/officeart/2005/8/layout/vList4"/>
    <dgm:cxn modelId="{D1889A22-D66C-4AC7-BB3A-9EB0F0464FAC}" type="presParOf" srcId="{3EF32815-9614-416D-A581-6A20C4B33701}" destId="{A29BC855-C448-4F87-A6E1-B698038682F0}" srcOrd="1" destOrd="0" presId="urn:microsoft.com/office/officeart/2005/8/layout/vList4"/>
    <dgm:cxn modelId="{66EA833F-2580-49BE-A3C2-4FDDB9986A6D}" type="presParOf" srcId="{3EF32815-9614-416D-A581-6A20C4B33701}" destId="{3EE0EA19-541B-49BF-970E-DFC92D35FDD3}" srcOrd="2" destOrd="0" presId="urn:microsoft.com/office/officeart/2005/8/layout/vList4"/>
    <dgm:cxn modelId="{BC10B35C-0FB9-4BD8-B6FF-55FDADB9E73C}" type="presParOf" srcId="{3EE0EA19-541B-49BF-970E-DFC92D35FDD3}" destId="{64FDBB8D-1C96-42F5-962A-871601623CE6}" srcOrd="0" destOrd="0" presId="urn:microsoft.com/office/officeart/2005/8/layout/vList4"/>
    <dgm:cxn modelId="{04BDB086-F005-4A8D-BAE5-A047ACD1CD8A}" type="presParOf" srcId="{3EE0EA19-541B-49BF-970E-DFC92D35FDD3}" destId="{D45A248B-B8DB-4BC2-AE98-E5DF0CC3A8DE}" srcOrd="1" destOrd="0" presId="urn:microsoft.com/office/officeart/2005/8/layout/vList4"/>
    <dgm:cxn modelId="{EA27D3DF-C25E-4277-BA67-F73F3180949E}" type="presParOf" srcId="{3EE0EA19-541B-49BF-970E-DFC92D35FDD3}" destId="{47D2978A-8309-4015-9039-BB253BC3EA5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64412-1942-434F-BF5E-E60B2E4204A9}">
      <dsp:nvSpPr>
        <dsp:cNvPr id="0" name=""/>
        <dsp:cNvSpPr/>
      </dsp:nvSpPr>
      <dsp:spPr>
        <a:xfrm>
          <a:off x="0" y="0"/>
          <a:ext cx="5040312" cy="1576531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Inspiratie en verbinding</a:t>
          </a:r>
        </a:p>
      </dsp:txBody>
      <dsp:txXfrm>
        <a:off x="1165715" y="0"/>
        <a:ext cx="3874596" cy="1576531"/>
      </dsp:txXfrm>
    </dsp:sp>
    <dsp:sp modelId="{559EA579-1728-426D-A85D-661C91BE9E87}">
      <dsp:nvSpPr>
        <dsp:cNvPr id="0" name=""/>
        <dsp:cNvSpPr/>
      </dsp:nvSpPr>
      <dsp:spPr>
        <a:xfrm>
          <a:off x="157653" y="157653"/>
          <a:ext cx="1008062" cy="1261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9000" r="-6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DBB8D-1C96-42F5-962A-871601623CE6}">
      <dsp:nvSpPr>
        <dsp:cNvPr id="0" name=""/>
        <dsp:cNvSpPr/>
      </dsp:nvSpPr>
      <dsp:spPr>
        <a:xfrm>
          <a:off x="0" y="1734993"/>
          <a:ext cx="5040312" cy="1576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Organisatie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 Motor om aan de slag te gaan met beroepsmodules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 Aanmeld-, intake- en plaatsingsprocedure tegen het licht houden en mogelijk veranderen</a:t>
          </a:r>
        </a:p>
      </dsp:txBody>
      <dsp:txXfrm>
        <a:off x="1165715" y="1734993"/>
        <a:ext cx="3874596" cy="1576531"/>
      </dsp:txXfrm>
    </dsp:sp>
    <dsp:sp modelId="{D45A248B-B8DB-4BC2-AE98-E5DF0CC3A8DE}">
      <dsp:nvSpPr>
        <dsp:cNvPr id="0" name=""/>
        <dsp:cNvSpPr/>
      </dsp:nvSpPr>
      <dsp:spPr>
        <a:xfrm>
          <a:off x="143379" y="1889756"/>
          <a:ext cx="1008062" cy="1261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4ABBD-1D8E-AB4D-BFC8-A9CE9EA7FF94}" type="datetimeFigureOut">
              <a:rPr lang="nl-NL" smtClean="0"/>
              <a:t>31-1-2023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96F5E-A800-3B4F-BB9F-6BE6D9D417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08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augustus 2022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02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augustus 2022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367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augustus 2022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9576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4000" y="2160000"/>
            <a:ext cx="5760000" cy="1224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4005" y="3384000"/>
            <a:ext cx="5760000" cy="360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een naam of locatie in te voeren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0000" y="4428000"/>
            <a:ext cx="1800000" cy="216000"/>
          </a:xfrm>
        </p:spPr>
        <p:txBody>
          <a:bodyPr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r>
              <a:rPr lang="nl-NL"/>
              <a:t>23 augustus 2022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8000" y="5400000"/>
            <a:ext cx="504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000" y="5400000"/>
            <a:ext cx="216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B737111-8D86-1C91-A3D3-4A8DCFF65AF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-1"/>
            <a:ext cx="9144000" cy="2495296"/>
          </a:xfrm>
          <a:custGeom>
            <a:avLst/>
            <a:gdLst>
              <a:gd name="connsiteX0" fmla="*/ 0 w 9144000"/>
              <a:gd name="connsiteY0" fmla="*/ 0 h 2495296"/>
              <a:gd name="connsiteX1" fmla="*/ 9144000 w 9144000"/>
              <a:gd name="connsiteY1" fmla="*/ 0 h 2495296"/>
              <a:gd name="connsiteX2" fmla="*/ 9144000 w 9144000"/>
              <a:gd name="connsiteY2" fmla="*/ 1924177 h 2495296"/>
              <a:gd name="connsiteX3" fmla="*/ 8892032 w 9144000"/>
              <a:gd name="connsiteY3" fmla="*/ 1970024 h 2495296"/>
              <a:gd name="connsiteX4" fmla="*/ 8892032 w 9144000"/>
              <a:gd name="connsiteY4" fmla="*/ 1492250 h 2495296"/>
              <a:gd name="connsiteX5" fmla="*/ 5842000 w 9144000"/>
              <a:gd name="connsiteY5" fmla="*/ 2143506 h 2495296"/>
              <a:gd name="connsiteX6" fmla="*/ 2794000 w 9144000"/>
              <a:gd name="connsiteY6" fmla="*/ 1500505 h 2495296"/>
              <a:gd name="connsiteX7" fmla="*/ 2794000 w 9144000"/>
              <a:gd name="connsiteY7" fmla="*/ 2495296 h 2495296"/>
              <a:gd name="connsiteX8" fmla="*/ 0 w 9144000"/>
              <a:gd name="connsiteY8" fmla="*/ 1924177 h 249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2495296">
                <a:moveTo>
                  <a:pt x="0" y="0"/>
                </a:moveTo>
                <a:lnTo>
                  <a:pt x="9144000" y="0"/>
                </a:lnTo>
                <a:lnTo>
                  <a:pt x="9144000" y="1924177"/>
                </a:lnTo>
                <a:lnTo>
                  <a:pt x="8892032" y="1970024"/>
                </a:lnTo>
                <a:lnTo>
                  <a:pt x="8892032" y="1492250"/>
                </a:lnTo>
                <a:lnTo>
                  <a:pt x="5842000" y="2143506"/>
                </a:lnTo>
                <a:lnTo>
                  <a:pt x="2794000" y="1500505"/>
                </a:lnTo>
                <a:lnTo>
                  <a:pt x="2794000" y="2495296"/>
                </a:lnTo>
                <a:lnTo>
                  <a:pt x="0" y="19241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5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116000"/>
            <a:ext cx="5040000" cy="3311999"/>
          </a:xfrm>
        </p:spPr>
        <p:txBody>
          <a:bodyPr/>
          <a:lstStyle>
            <a:lvl1pPr marL="252000" indent="-252000">
              <a:lnSpc>
                <a:spcPts val="2400"/>
              </a:lnSpc>
              <a:buSzPct val="100000"/>
              <a:buFont typeface="+mj-lt"/>
              <a:buAutoNum type="arabicPeriod"/>
              <a:defRPr sz="1600"/>
            </a:lvl1pPr>
            <a:lvl2pPr marL="504000" indent="-252000">
              <a:lnSpc>
                <a:spcPts val="2400"/>
              </a:lnSpc>
              <a:buSzPct val="100000"/>
              <a:buFont typeface="+mj-lt"/>
              <a:buAutoNum type="arabicPeriod"/>
              <a:defRPr sz="1600"/>
            </a:lvl2pPr>
            <a:lvl3pPr marL="504000" indent="-252000">
              <a:lnSpc>
                <a:spcPts val="2400"/>
              </a:lnSpc>
              <a:buFont typeface="+mj-lt"/>
              <a:buAutoNum type="arabicPeriod"/>
              <a:defRPr sz="1600"/>
            </a:lvl3pPr>
            <a:lvl4pPr marL="504000" indent="-252000">
              <a:lnSpc>
                <a:spcPts val="2400"/>
              </a:lnSpc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4pPr>
            <a:lvl5pPr marL="504000" indent="-252000">
              <a:lnSpc>
                <a:spcPts val="2400"/>
              </a:lnSpc>
              <a:buFont typeface="+mj-lt"/>
              <a:buAutoNum type="arabicPeriod"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augustus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Vrije vorm 10">
            <a:extLst>
              <a:ext uri="{FF2B5EF4-FFF2-40B4-BE49-F238E27FC236}">
                <a16:creationId xmlns:a16="http://schemas.microsoft.com/office/drawing/2014/main" id="{0FD87E55-C8C9-F7C3-73A7-FC99BF955789}"/>
              </a:ext>
            </a:extLst>
          </p:cNvPr>
          <p:cNvSpPr/>
          <p:nvPr userDrawn="1"/>
        </p:nvSpPr>
        <p:spPr>
          <a:xfrm>
            <a:off x="252000" y="0"/>
            <a:ext cx="8640001" cy="965688"/>
          </a:xfrm>
          <a:custGeom>
            <a:avLst/>
            <a:gdLst>
              <a:gd name="connsiteX0" fmla="*/ 0 w 8640001"/>
              <a:gd name="connsiteY0" fmla="*/ 0 h 965688"/>
              <a:gd name="connsiteX1" fmla="*/ 8640001 w 8640001"/>
              <a:gd name="connsiteY1" fmla="*/ 0 h 965688"/>
              <a:gd name="connsiteX2" fmla="*/ 8640001 w 8640001"/>
              <a:gd name="connsiteY2" fmla="*/ 164592 h 965688"/>
              <a:gd name="connsiteX3" fmla="*/ 8640001 w 8640001"/>
              <a:gd name="connsiteY3" fmla="*/ 213074 h 965688"/>
              <a:gd name="connsiteX4" fmla="*/ 8640001 w 8640001"/>
              <a:gd name="connsiteY4" fmla="*/ 326593 h 965688"/>
              <a:gd name="connsiteX5" fmla="*/ 8640001 w 8640001"/>
              <a:gd name="connsiteY5" fmla="*/ 377666 h 965688"/>
              <a:gd name="connsiteX6" fmla="*/ 8640001 w 8640001"/>
              <a:gd name="connsiteY6" fmla="*/ 539667 h 965688"/>
              <a:gd name="connsiteX7" fmla="*/ 0 w 8640001"/>
              <a:gd name="connsiteY7" fmla="*/ 965688 h 965688"/>
              <a:gd name="connsiteX8" fmla="*/ 0 w 8640001"/>
              <a:gd name="connsiteY8" fmla="*/ 803687 h 965688"/>
              <a:gd name="connsiteX9" fmla="*/ 0 w 8640001"/>
              <a:gd name="connsiteY9" fmla="*/ 639095 h 965688"/>
              <a:gd name="connsiteX10" fmla="*/ 0 w 8640001"/>
              <a:gd name="connsiteY10" fmla="*/ 639095 h 96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40001" h="965688">
                <a:moveTo>
                  <a:pt x="0" y="0"/>
                </a:moveTo>
                <a:lnTo>
                  <a:pt x="8640001" y="0"/>
                </a:lnTo>
                <a:lnTo>
                  <a:pt x="8640001" y="164592"/>
                </a:lnTo>
                <a:lnTo>
                  <a:pt x="8640001" y="213074"/>
                </a:lnTo>
                <a:lnTo>
                  <a:pt x="8640001" y="326593"/>
                </a:lnTo>
                <a:lnTo>
                  <a:pt x="8640001" y="377666"/>
                </a:lnTo>
                <a:lnTo>
                  <a:pt x="8640001" y="539667"/>
                </a:lnTo>
                <a:lnTo>
                  <a:pt x="0" y="965688"/>
                </a:lnTo>
                <a:lnTo>
                  <a:pt x="0" y="803687"/>
                </a:lnTo>
                <a:lnTo>
                  <a:pt x="0" y="639095"/>
                </a:lnTo>
                <a:lnTo>
                  <a:pt x="0" y="639095"/>
                </a:lnTo>
                <a:close/>
              </a:path>
            </a:pathLst>
          </a:custGeom>
          <a:solidFill>
            <a:schemeClr val="accent5"/>
          </a:solidFill>
          <a:ln w="127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88001"/>
            <a:ext cx="8136000" cy="503999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49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5">
            <a:extLst>
              <a:ext uri="{FF2B5EF4-FFF2-40B4-BE49-F238E27FC236}">
                <a16:creationId xmlns:a16="http://schemas.microsoft.com/office/drawing/2014/main" id="{7A2EA2D0-CC49-21E2-73DF-1D7BBEF40855}"/>
              </a:ext>
            </a:extLst>
          </p:cNvPr>
          <p:cNvSpPr/>
          <p:nvPr userDrawn="1"/>
        </p:nvSpPr>
        <p:spPr>
          <a:xfrm>
            <a:off x="252000" y="0"/>
            <a:ext cx="8640000" cy="1492719"/>
          </a:xfrm>
          <a:custGeom>
            <a:avLst/>
            <a:gdLst>
              <a:gd name="connsiteX0" fmla="*/ 0 w 8643938"/>
              <a:gd name="connsiteY0" fmla="*/ 0 h 1492719"/>
              <a:gd name="connsiteX1" fmla="*/ 0 w 8643938"/>
              <a:gd name="connsiteY1" fmla="*/ 1492719 h 1492719"/>
              <a:gd name="connsiteX2" fmla="*/ 8643939 w 8643938"/>
              <a:gd name="connsiteY2" fmla="*/ 1066192 h 1492719"/>
              <a:gd name="connsiteX3" fmla="*/ 8643939 w 8643938"/>
              <a:gd name="connsiteY3" fmla="*/ 0 h 1492719"/>
              <a:gd name="connsiteX4" fmla="*/ 0 w 8643938"/>
              <a:gd name="connsiteY4" fmla="*/ 0 h 149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38" h="1492719">
                <a:moveTo>
                  <a:pt x="0" y="0"/>
                </a:moveTo>
                <a:lnTo>
                  <a:pt x="0" y="1492719"/>
                </a:lnTo>
                <a:lnTo>
                  <a:pt x="8643939" y="1066192"/>
                </a:lnTo>
                <a:lnTo>
                  <a:pt x="864393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0AA"/>
          </a:solidFill>
          <a:ln w="1270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136000" cy="972000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566000"/>
            <a:ext cx="8136000" cy="28619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augustus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539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827999"/>
            <a:ext cx="8136000" cy="2376000"/>
          </a:xfrm>
        </p:spPr>
        <p:txBody>
          <a:bodyPr anchor="t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000" y="5400000"/>
            <a:ext cx="144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23 augustus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24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augustus 2022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810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augustus 2022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1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augustus 2022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858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augustus 2022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264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augustus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Graphic 7">
            <a:extLst>
              <a:ext uri="{FF2B5EF4-FFF2-40B4-BE49-F238E27FC236}">
                <a16:creationId xmlns:a16="http://schemas.microsoft.com/office/drawing/2014/main" id="{F2A46B2B-C1BE-BC90-FA49-74AD6C27CA79}"/>
              </a:ext>
            </a:extLst>
          </p:cNvPr>
          <p:cNvSpPr/>
          <p:nvPr userDrawn="1"/>
        </p:nvSpPr>
        <p:spPr>
          <a:xfrm>
            <a:off x="252000" y="0"/>
            <a:ext cx="8640000" cy="639094"/>
          </a:xfrm>
          <a:custGeom>
            <a:avLst/>
            <a:gdLst>
              <a:gd name="connsiteX0" fmla="*/ 0 w 8643938"/>
              <a:gd name="connsiteY0" fmla="*/ 0 h 639094"/>
              <a:gd name="connsiteX1" fmla="*/ 0 w 8643938"/>
              <a:gd name="connsiteY1" fmla="*/ 639095 h 639094"/>
              <a:gd name="connsiteX2" fmla="*/ 8643939 w 8643938"/>
              <a:gd name="connsiteY2" fmla="*/ 213074 h 639094"/>
              <a:gd name="connsiteX3" fmla="*/ 8643939 w 8643938"/>
              <a:gd name="connsiteY3" fmla="*/ 0 h 639094"/>
              <a:gd name="connsiteX4" fmla="*/ 0 w 8643938"/>
              <a:gd name="connsiteY4" fmla="*/ 0 h 63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38" h="639094">
                <a:moveTo>
                  <a:pt x="0" y="0"/>
                </a:moveTo>
                <a:lnTo>
                  <a:pt x="0" y="639095"/>
                </a:lnTo>
                <a:lnTo>
                  <a:pt x="8643939" y="213074"/>
                </a:lnTo>
                <a:lnTo>
                  <a:pt x="86439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51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augustus 2022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224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23 augustus 2022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933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augustus 2022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33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r>
              <a:rPr lang="nl-NL"/>
              <a:t>23 augustus 2022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60453ACF-ACE1-E636-4447-EED9B3FC4BC8}"/>
              </a:ext>
            </a:extLst>
          </p:cNvPr>
          <p:cNvSpPr txBox="1"/>
          <p:nvPr userDrawn="1"/>
        </p:nvSpPr>
        <p:spPr>
          <a:xfrm>
            <a:off x="7380000" y="4590000"/>
            <a:ext cx="1044000" cy="180000"/>
          </a:xfrm>
          <a:prstGeom prst="rect">
            <a:avLst/>
          </a:prstGeom>
          <a:noFill/>
        </p:spPr>
        <p:txBody>
          <a:bodyPr wrap="square" lIns="108000" tIns="0" rIns="108000" rtlCol="0">
            <a:noAutofit/>
          </a:bodyPr>
          <a:lstStyle/>
          <a:p>
            <a:pPr algn="r"/>
            <a:r>
              <a:rPr lang="nl-NL" sz="900" dirty="0"/>
              <a:t>ROC Mondriaan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A36DBFCA-3FAF-02A0-46FA-70F50F0E3DE9}"/>
              </a:ext>
            </a:extLst>
          </p:cNvPr>
          <p:cNvCxnSpPr/>
          <p:nvPr userDrawn="1"/>
        </p:nvCxnSpPr>
        <p:spPr>
          <a:xfrm>
            <a:off x="7398000" y="4600666"/>
            <a:ext cx="0" cy="1283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5E1376C-26DE-0525-D42C-D54A89162D7A}"/>
              </a:ext>
            </a:extLst>
          </p:cNvPr>
          <p:cNvCxnSpPr/>
          <p:nvPr userDrawn="1"/>
        </p:nvCxnSpPr>
        <p:spPr>
          <a:xfrm>
            <a:off x="8424000" y="4600666"/>
            <a:ext cx="0" cy="1283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3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9" r:id="rId13"/>
    <p:sldLayoutId id="2147484180" r:id="rId14"/>
    <p:sldLayoutId id="2147484181" r:id="rId15"/>
  </p:sldLayoutIdLst>
  <p:hf hdr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C2B8E-C7F7-3690-4245-778F1DA4F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2407961"/>
            <a:ext cx="8851900" cy="1879050"/>
          </a:xfrm>
        </p:spPr>
        <p:txBody>
          <a:bodyPr>
            <a:normAutofit/>
          </a:bodyPr>
          <a:lstStyle/>
          <a:p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Erasmus+</a:t>
            </a:r>
            <a:b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Taal</a:t>
            </a:r>
            <a:r>
              <a:rPr lang="nl-NL" sz="28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 school voor volwassenen</a:t>
            </a:r>
            <a:br>
              <a:rPr lang="nl-NL" sz="2800" b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ROC Mondriaan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664B48-0C0E-CA84-A481-1091BB4C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Titel van de presentatie &gt; pas aan via &gt; Functie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21A425-C296-E702-68CE-C72F3364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pPr/>
              <a:t>1</a:t>
            </a:fld>
            <a:endParaRPr lang="nl-NL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16EA19DA-F200-9E2C-2372-4BE48C7A40B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4085" b="24085"/>
          <a:stretch>
            <a:fillRect/>
          </a:stretch>
        </p:blipFill>
        <p:spPr>
          <a:xfrm>
            <a:off x="0" y="0"/>
            <a:ext cx="9144000" cy="2495550"/>
          </a:xfrm>
          <a:solidFill>
            <a:schemeClr val="accent4"/>
          </a:solidFill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098ECFBB-7BAE-3E28-757B-409BE9CC7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505" y="374536"/>
            <a:ext cx="1072989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8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1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15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17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19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58452" y="3243834"/>
            <a:ext cx="53492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6763ED0-00C0-271A-AEB8-F6F115A5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78" y="569214"/>
            <a:ext cx="5489381" cy="26746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</a:pPr>
            <a:r>
              <a:rPr lang="en-US" sz="3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KA1-projecten</a:t>
            </a:r>
            <a:br>
              <a:rPr lang="en-US" sz="3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800" spc="-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Geparticipeerd</a:t>
            </a:r>
            <a:r>
              <a:rPr lang="en-US" sz="3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3800" spc="-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een</a:t>
            </a:r>
            <a:r>
              <a:rPr lang="en-US" sz="38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KA2-project</a:t>
            </a:r>
          </a:p>
        </p:txBody>
      </p:sp>
      <p:pic>
        <p:nvPicPr>
          <p:cNvPr id="9" name="Graphic 8" descr="Reizen silhouet">
            <a:extLst>
              <a:ext uri="{FF2B5EF4-FFF2-40B4-BE49-F238E27FC236}">
                <a16:creationId xmlns:a16="http://schemas.microsoft.com/office/drawing/2014/main" id="{69B3D0E6-65EA-93CC-6446-98D4251BF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7363" y="1458680"/>
            <a:ext cx="1837115" cy="1837115"/>
          </a:xfrm>
          <a:prstGeom prst="rect">
            <a:avLst/>
          </a:prstGeom>
        </p:spPr>
      </p:pic>
      <p:sp>
        <p:nvSpPr>
          <p:cNvPr id="36" name="Rectangle 21">
            <a:extLst>
              <a:ext uri="{FF2B5EF4-FFF2-40B4-BE49-F238E27FC236}">
                <a16:creationId xmlns:a16="http://schemas.microsoft.com/office/drawing/2014/main" id="{3F0CE275-BAEC-48E9-B00C-1B635C68F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A22C524A-01E1-4209-AE20-DA64F7CB1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30E5E1-54F3-9EDA-9625-0A426712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4844838"/>
            <a:ext cx="984019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4F1411D-0280-154F-AEAC-4C20B7AA46B2}" type="slidenum">
              <a:rPr lang="en-US" sz="1050" smtClean="0"/>
              <a:pPr defTabSz="914400">
                <a:spcAft>
                  <a:spcPts val="600"/>
                </a:spcAft>
              </a:pPr>
              <a:t>2</a:t>
            </a:fld>
            <a:endParaRPr lang="en-US" sz="105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AE27EA-EB37-2A63-A27A-053D7297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/>
              <a:t>23 augustus 2022</a:t>
            </a:r>
          </a:p>
        </p:txBody>
      </p:sp>
    </p:spTree>
    <p:extLst>
      <p:ext uri="{BB962C8B-B14F-4D97-AF65-F5344CB8AC3E}">
        <p14:creationId xmlns:p14="http://schemas.microsoft.com/office/powerpoint/2010/main" val="358038587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E2D29-D57A-7DD5-7A69-602BED7C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KA1 project Taal</a:t>
            </a:r>
            <a:r>
              <a:rPr lang="nl-NL" baseline="30000" dirty="0"/>
              <a:t>+</a:t>
            </a:r>
            <a:r>
              <a:rPr lang="nl-NL" dirty="0"/>
              <a:t> </a:t>
            </a:r>
            <a:r>
              <a:rPr lang="nl-NL" dirty="0" err="1"/>
              <a:t>makes</a:t>
            </a:r>
            <a:r>
              <a:rPr lang="nl-NL" dirty="0"/>
              <a:t> </a:t>
            </a:r>
            <a:r>
              <a:rPr lang="nl-NL" dirty="0" err="1"/>
              <a:t>language</a:t>
            </a:r>
            <a:r>
              <a:rPr lang="nl-NL" dirty="0"/>
              <a:t> </a:t>
            </a:r>
            <a:r>
              <a:rPr lang="nl-NL" dirty="0" err="1"/>
              <a:t>work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BB1F2F-169A-6967-4B94-C7ACA3EC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3</a:t>
            </a:fld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E09FF7-B2E0-CA29-8A89-11CFD5E37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156" y="1572791"/>
            <a:ext cx="7878143" cy="3017520"/>
          </a:xfrm>
        </p:spPr>
        <p:txBody>
          <a:bodyPr>
            <a:normAutofit/>
          </a:bodyPr>
          <a:lstStyle/>
          <a:p>
            <a:r>
              <a:rPr lang="nl-NL" dirty="0"/>
              <a:t>LEERBEHOEFTE</a:t>
            </a:r>
          </a:p>
          <a:p>
            <a:r>
              <a:rPr lang="nl-NL" dirty="0"/>
              <a:t>Voorbereiden op de nieuwe Inburgeringsroutes: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  Welke methodes gebruiken collega-landen om zowel taal te leren en tegelijkertijd focus richten </a:t>
            </a:r>
            <a:br>
              <a:rPr lang="nl-NL" dirty="0"/>
            </a:br>
            <a:r>
              <a:rPr lang="nl-NL" dirty="0"/>
              <a:t>      op de toekomst van migranten?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   Hoe is de aansluiting met de arbeidsmarkt en vervolgopleidingen?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   Wordt vaktaal geïntegreerd in de taallessen?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   Inspiratie op het vlak van nieuwe methoden voor begeleiding naar stage en werk?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7583704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66DDF-1922-D893-4185-45A5CC45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Partners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AB4285-B98B-1965-9EC4-6EC31990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4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A7751C3-A889-E3DE-0E5C-A10B6417AE7C}"/>
              </a:ext>
            </a:extLst>
          </p:cNvPr>
          <p:cNvSpPr txBox="1"/>
          <p:nvPr/>
        </p:nvSpPr>
        <p:spPr>
          <a:xfrm>
            <a:off x="796012" y="1619395"/>
            <a:ext cx="37623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International office van het ROC</a:t>
            </a:r>
          </a:p>
          <a:p>
            <a:r>
              <a:rPr lang="nl-NL" dirty="0"/>
              <a:t>gericht op MBO</a:t>
            </a:r>
          </a:p>
          <a:p>
            <a:endParaRPr lang="nl-NL" dirty="0"/>
          </a:p>
          <a:p>
            <a:r>
              <a:rPr lang="nl-NL" dirty="0"/>
              <a:t>Een zoektocht</a:t>
            </a:r>
          </a:p>
          <a:p>
            <a:endParaRPr lang="nl-NL" dirty="0"/>
          </a:p>
          <a:p>
            <a:r>
              <a:rPr lang="nl-NL" dirty="0"/>
              <a:t>Via, via</a:t>
            </a:r>
          </a:p>
          <a:p>
            <a:endParaRPr lang="nl-NL" dirty="0"/>
          </a:p>
          <a:p>
            <a:r>
              <a:rPr lang="nl-NL" dirty="0"/>
              <a:t>Kost veel tijd</a:t>
            </a:r>
          </a:p>
          <a:p>
            <a:endParaRPr lang="nl-NL" dirty="0"/>
          </a:p>
          <a:p>
            <a:endParaRPr lang="nl-NL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Tijdelijke aanduiding voor inhoud 9" descr="Globe">
                <a:extLst>
                  <a:ext uri="{FF2B5EF4-FFF2-40B4-BE49-F238E27FC236}">
                    <a16:creationId xmlns:a16="http://schemas.microsoft.com/office/drawing/2014/main" id="{42E58391-C399-3612-50E3-965AC1BA235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2766732"/>
                  </p:ext>
                </p:extLst>
              </p:nvPr>
            </p:nvGraphicFramePr>
            <p:xfrm>
              <a:off x="5313087" y="1510950"/>
              <a:ext cx="2444427" cy="250149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444427" cy="2501496"/>
                    </a:xfrm>
                    <a:prstGeom prst="rect">
                      <a:avLst/>
                    </a:prstGeom>
                  </am3d:spPr>
                  <am3d:camera>
                    <am3d:pos x="0" y="0" z="8006904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803097" d="1000000"/>
                    <am3d:preTrans dx="-41004" dy="71609" dz="88767"/>
                    <am3d:scale>
                      <am3d:sx n="1000000" d="1000000"/>
                      <am3d:sy n="1000000" d="1000000"/>
                      <am3d:sz n="1000000" d="1000000"/>
                    </am3d:scale>
                    <am3d:rot ax="7541445" ay="3977449" az="768694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36572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Tijdelijke aanduiding voor inhoud 9" descr="Globe">
                <a:extLst>
                  <a:ext uri="{FF2B5EF4-FFF2-40B4-BE49-F238E27FC236}">
                    <a16:creationId xmlns:a16="http://schemas.microsoft.com/office/drawing/2014/main" id="{42E58391-C399-3612-50E3-965AC1BA23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3087" y="1510950"/>
                <a:ext cx="2444427" cy="25014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677048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8331D47-DE7A-4F51-9D59-FD68F3BDD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DEDC60-6312-4214-B219-E46479D7E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92A1B31-DB63-435D-93E6-9712CDF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901C5D3-5B98-436A-BE40-66FB400C0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8B9F12-327F-4D6F-84F0-ED4AA16AB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13D269-3174-4087-9EB5-F1628804D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968ECF-1266-4C1C-B00A-F7C68CB27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967" y="241299"/>
            <a:ext cx="2741225" cy="2756136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D665ACF-D601-48A1-BD9B-8F9F907BE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900" y="241299"/>
            <a:ext cx="2316342" cy="1581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F24B24C-75A9-407C-88CC-961F8EBB0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967" y="3118086"/>
            <a:ext cx="2741225" cy="17269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A0AB5C8-33C6-4C9D-A686-8F4117439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8716" y="1963182"/>
            <a:ext cx="2301525" cy="2856839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ijdelijke aanduiding voor inhoud 13">
            <a:extLst>
              <a:ext uri="{FF2B5EF4-FFF2-40B4-BE49-F238E27FC236}">
                <a16:creationId xmlns:a16="http://schemas.microsoft.com/office/drawing/2014/main" id="{311F025C-9212-7FCB-E4AE-3D0A21111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0" y="259648"/>
            <a:ext cx="3270505" cy="462420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98C06448-B8AA-AEB3-3048-BCE95B4C86B2}"/>
              </a:ext>
            </a:extLst>
          </p:cNvPr>
          <p:cNvSpPr txBox="1"/>
          <p:nvPr/>
        </p:nvSpPr>
        <p:spPr>
          <a:xfrm>
            <a:off x="6598716" y="1920732"/>
            <a:ext cx="21442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Voorwaarden tot succes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Leiding moet faciliteren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 coördinator is fijn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Enthousiasmeren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Betrek de reizigers in de voorbereiding</a:t>
            </a:r>
          </a:p>
          <a:p>
            <a:endParaRPr lang="nl-NL" dirty="0"/>
          </a:p>
        </p:txBody>
      </p:sp>
      <p:pic>
        <p:nvPicPr>
          <p:cNvPr id="19" name="Tijdelijke aanduiding voor inhoud 18" descr="Afbeelding met tekst, teken, buiten, straat&#10;&#10;Automatisch gegenereerde beschrijving">
            <a:extLst>
              <a:ext uri="{FF2B5EF4-FFF2-40B4-BE49-F238E27FC236}">
                <a16:creationId xmlns:a16="http://schemas.microsoft.com/office/drawing/2014/main" id="{BF7D7CDA-C67E-DC1E-8D94-B6D270E6E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9737" y="228266"/>
            <a:ext cx="2330505" cy="1651664"/>
          </a:xfr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9D4A5729-44D7-0465-940C-98A494D85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811" y="3112069"/>
            <a:ext cx="2741225" cy="171254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DD75CBD-4B71-A299-EE38-F120AA4C92AE}"/>
              </a:ext>
            </a:extLst>
          </p:cNvPr>
          <p:cNvSpPr txBox="1"/>
          <p:nvPr/>
        </p:nvSpPr>
        <p:spPr>
          <a:xfrm>
            <a:off x="3733651" y="211216"/>
            <a:ext cx="273038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Uitvoering</a:t>
            </a:r>
          </a:p>
          <a:p>
            <a:r>
              <a:rPr lang="nl-NL" dirty="0"/>
              <a:t>Afstemmen met partners voor programma tijdrovend</a:t>
            </a:r>
          </a:p>
          <a:p>
            <a:endParaRPr lang="nl-NL" dirty="0"/>
          </a:p>
          <a:p>
            <a:r>
              <a:rPr lang="nl-NL" dirty="0"/>
              <a:t>Administratie valt mee, maar beleg het bij 1 centrale persoon</a:t>
            </a:r>
          </a:p>
        </p:txBody>
      </p:sp>
    </p:spTree>
    <p:extLst>
      <p:ext uri="{BB962C8B-B14F-4D97-AF65-F5344CB8AC3E}">
        <p14:creationId xmlns:p14="http://schemas.microsoft.com/office/powerpoint/2010/main" val="41301928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18641-65A5-3C28-7405-79115236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6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755E385-22C5-A1EA-5102-C3A97419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heeft het ons opgeleverd?</a:t>
            </a:r>
          </a:p>
        </p:txBody>
      </p:sp>
      <p:graphicFrame>
        <p:nvGraphicFramePr>
          <p:cNvPr id="11" name="Tijdelijke aanduiding voor inhoud 10">
            <a:extLst>
              <a:ext uri="{FF2B5EF4-FFF2-40B4-BE49-F238E27FC236}">
                <a16:creationId xmlns:a16="http://schemas.microsoft.com/office/drawing/2014/main" id="{DC46F7A5-1315-8BB9-90ED-715D92B3E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667221"/>
              </p:ext>
            </p:extLst>
          </p:nvPr>
        </p:nvGraphicFramePr>
        <p:xfrm>
          <a:off x="503238" y="1116013"/>
          <a:ext cx="5040312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82769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Terugblik">
  <a:themeElements>
    <a:clrScheme name="Aangepast 4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6002D"/>
      </a:accent1>
      <a:accent2>
        <a:srgbClr val="FFD200"/>
      </a:accent2>
      <a:accent3>
        <a:srgbClr val="0050AA"/>
      </a:accent3>
      <a:accent4>
        <a:srgbClr val="870000"/>
      </a:accent4>
      <a:accent5>
        <a:srgbClr val="FFB4BE"/>
      </a:accent5>
      <a:accent6>
        <a:srgbClr val="CD9B00"/>
      </a:accent6>
      <a:hlink>
        <a:srgbClr val="002355"/>
      </a:hlink>
      <a:folHlink>
        <a:srgbClr val="002355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tgla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197</Words>
  <Application>Microsoft Office PowerPoint</Application>
  <PresentationFormat>Diavoorstelling (16:9)</PresentationFormat>
  <Paragraphs>39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Terugblik</vt:lpstr>
      <vt:lpstr>Erasmus+   Taal+ school voor volwassenen van ROC Mondriaan</vt:lpstr>
      <vt:lpstr>KA1-projecten  Geparticipeerd in een KA2-project</vt:lpstr>
      <vt:lpstr>KA1 project Taal+ makes language work</vt:lpstr>
      <vt:lpstr>Partners</vt:lpstr>
      <vt:lpstr>PowerPoint-presentatie</vt:lpstr>
      <vt:lpstr>Wat heeft het ons opgeleverd?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Wigmans - Lolling, M.A.</dc:creator>
  <cp:keywords/>
  <dc:description>roc Mondriaan presentatie - versie 1 - augustus 2022
Ontwerp: Ontwerpwerk
Template: Ton Persoon</dc:description>
  <cp:lastModifiedBy>Anika Rasenberg</cp:lastModifiedBy>
  <cp:revision>8</cp:revision>
  <dcterms:created xsi:type="dcterms:W3CDTF">2022-08-31T09:50:37Z</dcterms:created>
  <dcterms:modified xsi:type="dcterms:W3CDTF">2023-01-31T10:57:25Z</dcterms:modified>
  <cp:category/>
</cp:coreProperties>
</file>