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9"/>
  </p:notesMasterIdLst>
  <p:sldIdLst>
    <p:sldId id="256" r:id="rId3"/>
    <p:sldId id="544" r:id="rId4"/>
    <p:sldId id="570" r:id="rId5"/>
    <p:sldId id="564" r:id="rId6"/>
    <p:sldId id="565" r:id="rId7"/>
    <p:sldId id="566" r:id="rId8"/>
    <p:sldId id="560" r:id="rId9"/>
    <p:sldId id="567" r:id="rId10"/>
    <p:sldId id="476" r:id="rId11"/>
    <p:sldId id="568" r:id="rId12"/>
    <p:sldId id="569" r:id="rId13"/>
    <p:sldId id="571" r:id="rId14"/>
    <p:sldId id="545" r:id="rId15"/>
    <p:sldId id="572" r:id="rId16"/>
    <p:sldId id="573" r:id="rId17"/>
    <p:sldId id="399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502"/>
    <a:srgbClr val="FF7C1D"/>
    <a:srgbClr val="FF5A02"/>
    <a:srgbClr val="FF380E"/>
    <a:srgbClr val="892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20016" autoAdjust="0"/>
    <p:restoredTop sz="94626" autoAdjust="0"/>
  </p:normalViewPr>
  <p:slideViewPr>
    <p:cSldViewPr snapToGrid="0">
      <p:cViewPr varScale="1">
        <p:scale>
          <a:sx n="107" d="100"/>
          <a:sy n="107" d="100"/>
        </p:scale>
        <p:origin x="1482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85E88-81FC-C146-BCAE-6C1D147C067F}" type="datetimeFigureOut">
              <a:rPr lang="nl-NL" smtClean="0"/>
              <a:t>31-1-2023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3E788-AFB1-6E4A-9816-21F9EDAE03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385384"/>
            <a:ext cx="4206922" cy="1921088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4000" y="2496569"/>
            <a:ext cx="4206922" cy="2594046"/>
          </a:xfrm>
        </p:spPr>
        <p:txBody>
          <a:bodyPr/>
          <a:lstStyle>
            <a:lvl1pPr marL="0" indent="0" algn="l">
              <a:buNone/>
              <a:defRPr sz="18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[name], [date], [contact data]</a:t>
            </a:r>
          </a:p>
        </p:txBody>
      </p:sp>
      <p:pic>
        <p:nvPicPr>
          <p:cNvPr id="7" name="Picture 9" descr="Logo_VU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560" y="5523219"/>
            <a:ext cx="2232248" cy="800103"/>
          </a:xfrm>
          <a:prstGeom prst="rect">
            <a:avLst/>
          </a:prstGeom>
        </p:spPr>
      </p:pic>
      <p:sp>
        <p:nvSpPr>
          <p:cNvPr id="12" name="Tijdelijke aanduiding voor afbeelding 11"/>
          <p:cNvSpPr>
            <a:spLocks noGrp="1"/>
          </p:cNvSpPr>
          <p:nvPr>
            <p:ph type="pic" sz="quarter" idx="11"/>
          </p:nvPr>
        </p:nvSpPr>
        <p:spPr>
          <a:xfrm>
            <a:off x="5322366" y="1490615"/>
            <a:ext cx="3600000" cy="360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quarter" idx="12" hasCustomPrompt="1"/>
          </p:nvPr>
        </p:nvSpPr>
        <p:spPr>
          <a:xfrm>
            <a:off x="3520411" y="5524122"/>
            <a:ext cx="3876675" cy="7992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nl-NL" dirty="0" err="1"/>
              <a:t>Optional</a:t>
            </a:r>
            <a:r>
              <a:rPr lang="nl-NL" dirty="0"/>
              <a:t>: </a:t>
            </a:r>
            <a:r>
              <a:rPr lang="nl-NL" dirty="0" err="1"/>
              <a:t>group</a:t>
            </a:r>
            <a:r>
              <a:rPr lang="nl-NL" dirty="0"/>
              <a:t> logo</a:t>
            </a:r>
          </a:p>
        </p:txBody>
      </p:sp>
      <p:sp>
        <p:nvSpPr>
          <p:cNvPr id="15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</p:spTree>
    <p:extLst>
      <p:ext uri="{BB962C8B-B14F-4D97-AF65-F5344CB8AC3E}">
        <p14:creationId xmlns:p14="http://schemas.microsoft.com/office/powerpoint/2010/main" val="22635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69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385384"/>
            <a:ext cx="4206922" cy="1921088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4000" y="2496569"/>
            <a:ext cx="4206922" cy="2594046"/>
          </a:xfrm>
        </p:spPr>
        <p:txBody>
          <a:bodyPr/>
          <a:lstStyle>
            <a:lvl1pPr marL="0" indent="0" algn="l">
              <a:buNone/>
              <a:defRPr sz="18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[name], [date], [contact data]</a:t>
            </a:r>
          </a:p>
        </p:txBody>
      </p:sp>
      <p:pic>
        <p:nvPicPr>
          <p:cNvPr id="7" name="Picture 9" descr="Logo_VU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560" y="5523219"/>
            <a:ext cx="2232248" cy="800103"/>
          </a:xfrm>
          <a:prstGeom prst="rect">
            <a:avLst/>
          </a:prstGeom>
        </p:spPr>
      </p:pic>
      <p:sp>
        <p:nvSpPr>
          <p:cNvPr id="12" name="Tijdelijke aanduiding voor afbeelding 11"/>
          <p:cNvSpPr>
            <a:spLocks noGrp="1"/>
          </p:cNvSpPr>
          <p:nvPr>
            <p:ph type="pic" sz="quarter" idx="11"/>
          </p:nvPr>
        </p:nvSpPr>
        <p:spPr>
          <a:xfrm>
            <a:off x="5322366" y="1490615"/>
            <a:ext cx="3600000" cy="360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quarter" idx="12" hasCustomPrompt="1"/>
          </p:nvPr>
        </p:nvSpPr>
        <p:spPr>
          <a:xfrm>
            <a:off x="3520411" y="5524122"/>
            <a:ext cx="3876675" cy="7992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nl-NL" dirty="0" err="1"/>
              <a:t>Optional</a:t>
            </a:r>
            <a:r>
              <a:rPr lang="nl-NL" dirty="0"/>
              <a:t>: </a:t>
            </a:r>
            <a:r>
              <a:rPr lang="nl-NL" dirty="0" err="1"/>
              <a:t>group</a:t>
            </a:r>
            <a:r>
              <a:rPr lang="nl-NL" dirty="0"/>
              <a:t> logo</a:t>
            </a:r>
          </a:p>
        </p:txBody>
      </p:sp>
      <p:sp>
        <p:nvSpPr>
          <p:cNvPr id="15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</p:spTree>
    <p:extLst>
      <p:ext uri="{BB962C8B-B14F-4D97-AF65-F5344CB8AC3E}">
        <p14:creationId xmlns:p14="http://schemas.microsoft.com/office/powerpoint/2010/main" val="23534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5386090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text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Small heading: 18 pt bold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Body text: 18 pt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Bullets level 1: 18 pt, 0,75 cm indent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Bullets level 2: 16 pt, 1,5 cm indent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Bullets level 3: 16 pt, 2,25 cm indent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i="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jump multiple levels forward or backward by pressing multiple times [Tab] or [Shift]+[Tab] at the beginning of a line.</a:t>
            </a: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</p:spTree>
    <p:extLst>
      <p:ext uri="{BB962C8B-B14F-4D97-AF65-F5344CB8AC3E}">
        <p14:creationId xmlns:p14="http://schemas.microsoft.com/office/powerpoint/2010/main" val="4268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30000" y="1540800"/>
            <a:ext cx="7887600" cy="48312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5687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30000" y="1540800"/>
            <a:ext cx="4391943" cy="48312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5254171" y="1540800"/>
            <a:ext cx="3261179" cy="4831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nl-NL" dirty="0"/>
          </a:p>
        </p:txBody>
      </p:sp>
      <p:sp>
        <p:nvSpPr>
          <p:cNvPr id="9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4127045" y="1540800"/>
            <a:ext cx="4391943" cy="48312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28650" y="1540800"/>
            <a:ext cx="3261179" cy="4831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nl-NL" dirty="0"/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28651" y="1540800"/>
            <a:ext cx="7890338" cy="2340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28650" y="4032000"/>
            <a:ext cx="78867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nl-NL" dirty="0"/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28651" y="1540800"/>
            <a:ext cx="7890338" cy="2242666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630000" y="4032000"/>
            <a:ext cx="7890338" cy="2340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1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630000" y="1540800"/>
            <a:ext cx="78867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253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slide no.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4" name="Placeholder picture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nl-NL" dirty="0"/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ceholder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8773200" y="331200"/>
            <a:ext cx="370800" cy="100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207427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699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5386090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text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Small heading: 18 pt bold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Body text: 18 pt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Bullets level 1: 18 pt, 0,75 cm indent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Bullets level 2: 16 pt, 1,5 cm indent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Bullets level 3: 16 pt, 2,25 cm indent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i="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jump multiple levels forward or backward by pressing multiple times [Tab] or [Shift]+[Tab] at the beginning of a line.</a:t>
            </a: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</p:spTree>
    <p:extLst>
      <p:ext uri="{BB962C8B-B14F-4D97-AF65-F5344CB8AC3E}">
        <p14:creationId xmlns:p14="http://schemas.microsoft.com/office/powerpoint/2010/main" val="44875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7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black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grey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30000" y="1540800"/>
            <a:ext cx="7887600" cy="4831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1406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30000" y="1540800"/>
            <a:ext cx="4391943" cy="48312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5254171" y="1540800"/>
            <a:ext cx="3261179" cy="4831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9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0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4127045" y="1540800"/>
            <a:ext cx="4391943" cy="48312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28650" y="1540800"/>
            <a:ext cx="3261179" cy="4831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28651" y="1540800"/>
            <a:ext cx="7890338" cy="2340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28650" y="4032000"/>
            <a:ext cx="78867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28651" y="1540800"/>
            <a:ext cx="7890338" cy="2242666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630000" y="4032000"/>
            <a:ext cx="7890338" cy="2340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630000" y="1540800"/>
            <a:ext cx="78867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31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slide no.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4" name="Placeholder picture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ceholder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8773200" y="331200"/>
            <a:ext cx="370800" cy="100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35060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02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542196"/>
            <a:ext cx="7886700" cy="48313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515350" y="6492875"/>
            <a:ext cx="44383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Picture 8" descr="Driehoekj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74359" y="332655"/>
            <a:ext cx="369642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4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54" r:id="rId9"/>
    <p:sldLayoutId id="2147483655" r:id="rId10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400"/>
        </a:lnSpc>
        <a:spcBef>
          <a:spcPts val="0"/>
        </a:spcBef>
        <a:buClr>
          <a:schemeClr val="bg1"/>
        </a:buClr>
        <a:buSzPct val="25000"/>
        <a:buFont typeface="Verdana" panose="020B0604030504040204" pitchFamily="34" charset="0"/>
        <a:buChar char="‛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2400"/>
        </a:lnSpc>
        <a:spcBef>
          <a:spcPts val="0"/>
        </a:spcBef>
        <a:buClr>
          <a:schemeClr val="bg1"/>
        </a:buClr>
        <a:buSzPct val="25000"/>
        <a:buFont typeface="Verdana" panose="020B0604030504040204" pitchFamily="34" charset="0"/>
        <a:buChar char="‛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270000" indent="-270000" algn="l" defTabSz="6858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685800" rtl="0" eaLnBrk="1" latinLnBrk="0" hangingPunct="1">
        <a:lnSpc>
          <a:spcPts val="2400"/>
        </a:lnSpc>
        <a:spcBef>
          <a:spcPts val="0"/>
        </a:spcBef>
        <a:buFont typeface="Verdana" panose="020B060403050404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685800" rtl="0" eaLnBrk="1" latinLnBrk="0" hangingPunct="1">
        <a:lnSpc>
          <a:spcPts val="24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542196"/>
            <a:ext cx="7886700" cy="48313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515350" y="6492875"/>
            <a:ext cx="44383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Picture 8" descr="Driehoekj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74359" y="332655"/>
            <a:ext cx="369642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7" r:id="rId5"/>
    <p:sldLayoutId id="2147483669" r:id="rId6"/>
    <p:sldLayoutId id="2147483670" r:id="rId7"/>
    <p:sldLayoutId id="2147483668" r:id="rId8"/>
    <p:sldLayoutId id="2147483665" r:id="rId9"/>
    <p:sldLayoutId id="2147483666" r:id="rId10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400"/>
        </a:lnSpc>
        <a:spcBef>
          <a:spcPts val="0"/>
        </a:spcBef>
        <a:buClr>
          <a:schemeClr val="bg1"/>
        </a:buClr>
        <a:buSzPct val="25000"/>
        <a:buFont typeface="Verdana" panose="020B0604030504040204" pitchFamily="34" charset="0"/>
        <a:buChar char="‛"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2400"/>
        </a:lnSpc>
        <a:spcBef>
          <a:spcPts val="0"/>
        </a:spcBef>
        <a:buClr>
          <a:schemeClr val="bg1"/>
        </a:buClr>
        <a:buSzPct val="25000"/>
        <a:buFont typeface="Verdana" panose="020B0604030504040204" pitchFamily="34" charset="0"/>
        <a:buChar char="‛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70000" indent="-270000" algn="l" defTabSz="6858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685800" rtl="0" eaLnBrk="1" latinLnBrk="0" hangingPunct="1">
        <a:lnSpc>
          <a:spcPts val="2400"/>
        </a:lnSpc>
        <a:spcBef>
          <a:spcPts val="0"/>
        </a:spcBef>
        <a:buFont typeface="Verdana" panose="020B060403050404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685800" rtl="0" eaLnBrk="1" latinLnBrk="0" hangingPunct="1">
        <a:lnSpc>
          <a:spcPts val="24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909" y="2147329"/>
            <a:ext cx="3355021" cy="1921088"/>
          </a:xfrm>
        </p:spPr>
        <p:txBody>
          <a:bodyPr>
            <a:noAutofit/>
          </a:bodyPr>
          <a:lstStyle/>
          <a:p>
            <a:pPr algn="ctr"/>
            <a:r>
              <a:rPr lang="nl-BE" sz="2800" b="1" dirty="0"/>
              <a:t>Inclusie door Erasmus Plus:</a:t>
            </a:r>
            <a:br>
              <a:rPr lang="nl-BE" sz="2800" b="1" dirty="0"/>
            </a:br>
            <a:br>
              <a:rPr lang="nl-BE" sz="2800" b="1" dirty="0"/>
            </a:br>
            <a:r>
              <a:rPr lang="nl-BE" sz="2800" b="1" dirty="0"/>
              <a:t> Bereiken we de “kwetsbaren”?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300" y="4557673"/>
            <a:ext cx="4206922" cy="837741"/>
          </a:xfrm>
        </p:spPr>
        <p:txBody>
          <a:bodyPr/>
          <a:lstStyle/>
          <a:p>
            <a:r>
              <a:rPr lang="nl-BE" i="1" dirty="0"/>
              <a:t>Prof. Dr. Maurice de Greef</a:t>
            </a:r>
          </a:p>
          <a:p>
            <a:r>
              <a:rPr lang="nl-BE" i="1" dirty="0"/>
              <a:t>Vrije Universiteit Brussel</a:t>
            </a:r>
          </a:p>
        </p:txBody>
      </p:sp>
      <p:pic>
        <p:nvPicPr>
          <p:cNvPr id="5" name="Afbeelding 4" descr="unitwin_chair_blue_eng kopi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93" y="5503648"/>
            <a:ext cx="1389113" cy="1089500"/>
          </a:xfrm>
          <a:prstGeom prst="rect">
            <a:avLst/>
          </a:prstGeom>
        </p:spPr>
      </p:pic>
      <p:pic>
        <p:nvPicPr>
          <p:cNvPr id="6" name="Afbeelding 5" descr="Cartoon 12 Sociale Inclusi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57" y="501779"/>
            <a:ext cx="3198244" cy="4650798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943916" y="5157283"/>
            <a:ext cx="20187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i="1" dirty="0">
                <a:solidFill>
                  <a:srgbClr val="0D0D0D"/>
                </a:solidFill>
              </a:rPr>
              <a:t>© </a:t>
            </a:r>
            <a:r>
              <a:rPr lang="en-GB" sz="1200" i="1" dirty="0" err="1">
                <a:solidFill>
                  <a:srgbClr val="0D0D0D"/>
                </a:solidFill>
              </a:rPr>
              <a:t>Volwassenenleren.nl</a:t>
            </a:r>
            <a:endParaRPr lang="en-GB" sz="1200" i="1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7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822" y="414560"/>
            <a:ext cx="8229600" cy="650156"/>
          </a:xfrm>
        </p:spPr>
        <p:txBody>
          <a:bodyPr>
            <a:noAutofit/>
          </a:bodyPr>
          <a:lstStyle/>
          <a:p>
            <a:pPr algn="ctr"/>
            <a:r>
              <a:rPr lang="nl-NL" b="1" dirty="0">
                <a:solidFill>
                  <a:srgbClr val="0D0D0D"/>
                </a:solidFill>
              </a:rPr>
              <a:t>Volgens de </a:t>
            </a:r>
            <a:r>
              <a:rPr lang="nl-NL" b="1" dirty="0" err="1">
                <a:solidFill>
                  <a:srgbClr val="0D0D0D"/>
                </a:solidFill>
              </a:rPr>
              <a:t>NA’s</a:t>
            </a:r>
            <a:r>
              <a:rPr lang="nl-NL" b="1" dirty="0">
                <a:solidFill>
                  <a:srgbClr val="0D0D0D"/>
                </a:solidFill>
              </a:rPr>
              <a:t> en CBHE?</a:t>
            </a:r>
            <a:br>
              <a:rPr lang="nl-NL" b="1" dirty="0">
                <a:solidFill>
                  <a:srgbClr val="0D0D0D"/>
                </a:solidFill>
              </a:rPr>
            </a:br>
            <a:endParaRPr lang="nl-NL" sz="2400" i="1" dirty="0">
              <a:solidFill>
                <a:srgbClr val="0D0D0D"/>
              </a:solidFill>
            </a:endParaRPr>
          </a:p>
        </p:txBody>
      </p:sp>
      <p:pic>
        <p:nvPicPr>
          <p:cNvPr id="8" name="Afbeelding 7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009603"/>
            <a:ext cx="1904800" cy="848397"/>
          </a:xfrm>
          <a:prstGeom prst="rect">
            <a:avLst/>
          </a:prstGeom>
        </p:spPr>
      </p:pic>
      <p:pic>
        <p:nvPicPr>
          <p:cNvPr id="10" name="Afbeelding 9" descr="unitwin_chair_blue_eng kopi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  <p:sp>
        <p:nvSpPr>
          <p:cNvPr id="9" name="Tijdelijke aanduiding voor inhoud 4"/>
          <p:cNvSpPr>
            <a:spLocks noGrp="1"/>
          </p:cNvSpPr>
          <p:nvPr>
            <p:ph idx="1"/>
          </p:nvPr>
        </p:nvSpPr>
        <p:spPr>
          <a:xfrm>
            <a:off x="279694" y="972153"/>
            <a:ext cx="8597786" cy="5603607"/>
          </a:xfrm>
        </p:spPr>
        <p:txBody>
          <a:bodyPr>
            <a:normAutofit/>
          </a:bodyPr>
          <a:lstStyle/>
          <a:p>
            <a:pPr marL="887413" lvl="4" indent="0" defTabSz="395288">
              <a:buNone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Wingdings" charset="2"/>
              <a:buChar char="Ø"/>
            </a:pPr>
            <a:r>
              <a:rPr lang="nl-NL" sz="20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In totaal 277.997 kwetsbare </a:t>
            </a:r>
            <a:r>
              <a:rPr lang="nl-NL" sz="2000" dirty="0" err="1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leerders</a:t>
            </a:r>
            <a:r>
              <a:rPr lang="nl-NL" sz="20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 bereikt. </a:t>
            </a: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Wingdings" charset="2"/>
              <a:buChar char="Ø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Wingdings" charset="2"/>
              <a:buChar char="Ø"/>
            </a:pPr>
            <a:r>
              <a:rPr lang="nl-NL" sz="20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Gemiddeld 17% van het totaal, maar verschilt per land.</a:t>
            </a: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Wingdings" charset="2"/>
              <a:buChar char="Ø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Wingdings" charset="2"/>
              <a:buChar char="Ø"/>
            </a:pPr>
            <a:r>
              <a:rPr lang="nl-NL" sz="20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CBHE projecten (hoger onderwijs):</a:t>
            </a:r>
          </a:p>
          <a:p>
            <a:pPr marL="1520825" lvl="5" indent="-342900" defTabSz="395288">
              <a:buClr>
                <a:schemeClr val="accent1"/>
              </a:buClr>
              <a:buSzPct val="100000"/>
              <a:buFont typeface="Wingdings" charset="2"/>
              <a:buChar char="Ø"/>
            </a:pPr>
            <a:r>
              <a:rPr lang="nl-NL" sz="18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Oostelijke Partners: 26% op kwetsbare </a:t>
            </a:r>
            <a:r>
              <a:rPr lang="nl-NL" sz="1800" dirty="0" err="1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leerders</a:t>
            </a: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520825" lvl="5" indent="-342900" defTabSz="395288">
              <a:buClr>
                <a:schemeClr val="accent1"/>
              </a:buClr>
              <a:buSzPct val="100000"/>
              <a:buFont typeface="Wingdings" charset="2"/>
              <a:buChar char="Ø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520825" lvl="5" indent="-342900" defTabSz="395288">
              <a:buClr>
                <a:schemeClr val="accent1"/>
              </a:buClr>
              <a:buSzPct val="100000"/>
              <a:buFont typeface="Wingdings" charset="2"/>
              <a:buChar char="Ø"/>
            </a:pPr>
            <a:r>
              <a:rPr lang="nl-NL" sz="18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Zuidelijke Partners: 33% op kwetsbare </a:t>
            </a:r>
            <a:r>
              <a:rPr lang="nl-NL" sz="1800" dirty="0" err="1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leerders</a:t>
            </a: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520825" lvl="5" indent="-342900" defTabSz="395288">
              <a:buClr>
                <a:schemeClr val="accent1"/>
              </a:buClr>
              <a:buSzPct val="100000"/>
              <a:buFont typeface="Wingdings" charset="2"/>
              <a:buChar char="Ø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520825" lvl="5" indent="-342900" defTabSz="395288">
              <a:buClr>
                <a:schemeClr val="accent1"/>
              </a:buClr>
              <a:buSzPct val="100000"/>
              <a:buFont typeface="Wingdings" charset="2"/>
              <a:buChar char="Ø"/>
            </a:pPr>
            <a:r>
              <a:rPr lang="nl-NL" sz="18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Westelijke Balkan Partners: 46% op kwetsbare </a:t>
            </a:r>
            <a:r>
              <a:rPr lang="nl-NL" sz="1800" dirty="0" err="1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leerders</a:t>
            </a: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395288">
              <a:buClr>
                <a:schemeClr val="accent1"/>
              </a:buClr>
              <a:buSzPct val="100000"/>
              <a:buNone/>
            </a:pPr>
            <a:endParaRPr lang="nl-NL" sz="15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2306263" lvl="5" indent="-342900" defTabSz="395288">
              <a:buClr>
                <a:schemeClr val="accent1"/>
              </a:buClr>
              <a:buSzPct val="100000"/>
              <a:buFont typeface="Wingdings" charset="2"/>
              <a:buChar char="Ø"/>
            </a:pPr>
            <a:endParaRPr lang="nl-NL" sz="15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2306263" lvl="5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175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173163" lvl="4" indent="-285750" defTabSz="395288">
              <a:buFont typeface="Wingdings" charset="2"/>
              <a:buChar char="Ø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ü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3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822" y="414560"/>
            <a:ext cx="8229600" cy="650156"/>
          </a:xfrm>
        </p:spPr>
        <p:txBody>
          <a:bodyPr>
            <a:noAutofit/>
          </a:bodyPr>
          <a:lstStyle/>
          <a:p>
            <a:pPr algn="ctr"/>
            <a:r>
              <a:rPr lang="nl-NL" b="1" dirty="0">
                <a:solidFill>
                  <a:srgbClr val="0D0D0D"/>
                </a:solidFill>
              </a:rPr>
              <a:t>Volgens cijfers van KA projecten?</a:t>
            </a:r>
            <a:endParaRPr lang="nl-NL" sz="2400" i="1" dirty="0">
              <a:solidFill>
                <a:srgbClr val="0D0D0D"/>
              </a:solidFill>
            </a:endParaRPr>
          </a:p>
        </p:txBody>
      </p:sp>
      <p:pic>
        <p:nvPicPr>
          <p:cNvPr id="8" name="Afbeelding 7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009603"/>
            <a:ext cx="1904800" cy="848397"/>
          </a:xfrm>
          <a:prstGeom prst="rect">
            <a:avLst/>
          </a:prstGeom>
        </p:spPr>
      </p:pic>
      <p:pic>
        <p:nvPicPr>
          <p:cNvPr id="10" name="Afbeelding 9" descr="unitwin_chair_blue_eng kopi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  <p:sp>
        <p:nvSpPr>
          <p:cNvPr id="9" name="Tijdelijke aanduiding voor inhoud 4"/>
          <p:cNvSpPr>
            <a:spLocks noGrp="1"/>
          </p:cNvSpPr>
          <p:nvPr>
            <p:ph idx="1"/>
          </p:nvPr>
        </p:nvSpPr>
        <p:spPr>
          <a:xfrm>
            <a:off x="-1363957" y="972153"/>
            <a:ext cx="10241437" cy="5603607"/>
          </a:xfrm>
        </p:spPr>
        <p:txBody>
          <a:bodyPr>
            <a:normAutofit/>
          </a:bodyPr>
          <a:lstStyle/>
          <a:p>
            <a:pPr marL="887413" lvl="4" indent="0" defTabSz="395288">
              <a:buNone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endParaRPr lang="nl-NL" sz="1750" b="1" i="1" u="sng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algn="ctr" defTabSz="-273050">
              <a:buClr>
                <a:schemeClr val="accent1"/>
              </a:buClr>
              <a:buSzPct val="100000"/>
              <a:buNone/>
            </a:pPr>
            <a:r>
              <a:rPr lang="nl-NL" sz="1750" b="1" i="1" u="sng" dirty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Aanbeveling 3: Stimuleer bereik kwetsbare groep </a:t>
            </a:r>
          </a:p>
          <a:p>
            <a:pPr marL="1963363" lvl="5" indent="0" algn="ctr" defTabSz="-273050">
              <a:buClr>
                <a:schemeClr val="accent1"/>
              </a:buClr>
              <a:buSzPct val="100000"/>
              <a:buNone/>
            </a:pPr>
            <a:r>
              <a:rPr lang="nl-NL" sz="1750" b="1" i="1" u="sng" dirty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in KA1, KA2 en KA3 projecten!</a:t>
            </a: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173163" lvl="4" indent="-285750" defTabSz="395288">
              <a:buFont typeface="Wingdings" charset="2"/>
              <a:buChar char="Ø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ü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Afbeelding 2" descr="Schermafbeelding 2022-05-16 om 23.23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952500"/>
            <a:ext cx="57023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330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rgbClr val="0D0D0D"/>
                </a:solidFill>
                <a:latin typeface="+mn-lt"/>
              </a:rPr>
              <a:t>Monitoring van Impact?</a:t>
            </a:r>
            <a:br>
              <a:rPr lang="nl-NL" sz="2800" b="1" dirty="0">
                <a:solidFill>
                  <a:srgbClr val="0D0D0D"/>
                </a:solidFill>
                <a:latin typeface="+mn-lt"/>
              </a:rPr>
            </a:br>
            <a:r>
              <a:rPr lang="nl-NL" sz="1800" b="1" i="1" dirty="0">
                <a:solidFill>
                  <a:srgbClr val="0D0D0D"/>
                </a:solidFill>
                <a:latin typeface="+mn-lt"/>
              </a:rPr>
              <a:t>Onderzoek onder circa 7000 deelnemers</a:t>
            </a: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3" y="6052445"/>
            <a:ext cx="1491775" cy="664436"/>
          </a:xfrm>
          <a:prstGeom prst="rect">
            <a:avLst/>
          </a:prstGeom>
        </p:spPr>
      </p:pic>
      <p:sp>
        <p:nvSpPr>
          <p:cNvPr id="4" name="Afgeronde rechthoek 3"/>
          <p:cNvSpPr/>
          <p:nvPr/>
        </p:nvSpPr>
        <p:spPr>
          <a:xfrm>
            <a:off x="723900" y="4711700"/>
            <a:ext cx="7937500" cy="977900"/>
          </a:xfrm>
          <a:prstGeom prst="roundRect">
            <a:avLst/>
          </a:prstGeom>
          <a:solidFill>
            <a:srgbClr val="FFFF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Trajecten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basisvaardigheden</a:t>
            </a:r>
            <a:r>
              <a:rPr lang="en-GB" b="1" dirty="0">
                <a:solidFill>
                  <a:schemeClr val="tx1"/>
                </a:solidFill>
              </a:rPr>
              <a:t> (</a:t>
            </a:r>
            <a:r>
              <a:rPr lang="en-GB" b="1" dirty="0" err="1">
                <a:solidFill>
                  <a:schemeClr val="tx1"/>
                </a:solidFill>
              </a:rPr>
              <a:t>m.n</a:t>
            </a:r>
            <a:r>
              <a:rPr lang="en-GB" b="1" dirty="0">
                <a:solidFill>
                  <a:schemeClr val="tx1"/>
                </a:solidFill>
              </a:rPr>
              <a:t>. </a:t>
            </a:r>
            <a:r>
              <a:rPr lang="en-GB" b="1" dirty="0" err="1">
                <a:solidFill>
                  <a:schemeClr val="tx1"/>
                </a:solidFill>
              </a:rPr>
              <a:t>taal</a:t>
            </a:r>
            <a:r>
              <a:rPr lang="en-GB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Pijl omhoog 6"/>
          <p:cNvSpPr/>
          <p:nvPr/>
        </p:nvSpPr>
        <p:spPr>
          <a:xfrm>
            <a:off x="313553" y="1272980"/>
            <a:ext cx="2367328" cy="3441700"/>
          </a:xfrm>
          <a:prstGeom prst="upArrow">
            <a:avLst/>
          </a:prstGeom>
          <a:solidFill>
            <a:srgbClr val="FFFF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200" b="1" dirty="0">
                <a:solidFill>
                  <a:srgbClr val="000000"/>
                </a:solidFill>
              </a:rPr>
              <a:t>Circa </a:t>
            </a:r>
          </a:p>
          <a:p>
            <a:pPr algn="ctr"/>
            <a:r>
              <a:rPr lang="en-GB" sz="1200" b="1" dirty="0">
                <a:solidFill>
                  <a:srgbClr val="000000"/>
                </a:solidFill>
              </a:rPr>
              <a:t>60%-70% </a:t>
            </a:r>
          </a:p>
          <a:p>
            <a:pPr algn="ctr"/>
            <a:r>
              <a:rPr lang="nl-NL" sz="1200" b="1" dirty="0">
                <a:solidFill>
                  <a:srgbClr val="000000"/>
                </a:solidFill>
              </a:rPr>
              <a:t>beter toepassen van  taal</a:t>
            </a:r>
          </a:p>
        </p:txBody>
      </p:sp>
      <p:sp>
        <p:nvSpPr>
          <p:cNvPr id="8" name="Pijl omhoog 7"/>
          <p:cNvSpPr/>
          <p:nvPr/>
        </p:nvSpPr>
        <p:spPr>
          <a:xfrm>
            <a:off x="3919418" y="2511619"/>
            <a:ext cx="2163518" cy="2171700"/>
          </a:xfrm>
          <a:prstGeom prst="upArrow">
            <a:avLst/>
          </a:prstGeom>
          <a:solidFill>
            <a:schemeClr val="accent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nl-NL" sz="1200" b="1" dirty="0">
                <a:solidFill>
                  <a:srgbClr val="000000"/>
                </a:solidFill>
              </a:rPr>
              <a:t>Circa 20%-30% betere arbeids-markt-positie</a:t>
            </a:r>
          </a:p>
        </p:txBody>
      </p:sp>
      <p:sp>
        <p:nvSpPr>
          <p:cNvPr id="9" name="Pijl omhoog 8"/>
          <p:cNvSpPr/>
          <p:nvPr/>
        </p:nvSpPr>
        <p:spPr>
          <a:xfrm>
            <a:off x="2116486" y="1930400"/>
            <a:ext cx="2257584" cy="2768600"/>
          </a:xfrm>
          <a:prstGeom prst="upArrow">
            <a:avLst/>
          </a:prstGeom>
          <a:solidFill>
            <a:srgbClr val="FF66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nl-NL" sz="1200" b="1" dirty="0">
                <a:solidFill>
                  <a:srgbClr val="000000"/>
                </a:solidFill>
              </a:rPr>
              <a:t>Circa 40%-60% betere plek in de samen-leving</a:t>
            </a:r>
          </a:p>
        </p:txBody>
      </p:sp>
      <p:sp>
        <p:nvSpPr>
          <p:cNvPr id="10" name="Pijl omhoog 9"/>
          <p:cNvSpPr/>
          <p:nvPr/>
        </p:nvSpPr>
        <p:spPr>
          <a:xfrm>
            <a:off x="6349455" y="1270000"/>
            <a:ext cx="2414362" cy="3441700"/>
          </a:xfrm>
          <a:prstGeom prst="upArrow">
            <a:avLst/>
          </a:prstGeom>
          <a:solidFill>
            <a:srgbClr val="FF8973"/>
          </a:solidFill>
          <a:ln w="57150" cmpd="sng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nl-NL" sz="1200" b="1" dirty="0">
                <a:solidFill>
                  <a:srgbClr val="000000"/>
                </a:solidFill>
              </a:rPr>
              <a:t>Circa 40%-50% beter ervaren gezond-heid </a:t>
            </a:r>
          </a:p>
          <a:p>
            <a:pPr algn="ctr"/>
            <a:r>
              <a:rPr lang="nl-NL" sz="1200" b="1" dirty="0">
                <a:solidFill>
                  <a:srgbClr val="000000"/>
                </a:solidFill>
              </a:rPr>
              <a:t>(pilot A’dam)</a:t>
            </a:r>
          </a:p>
        </p:txBody>
      </p:sp>
      <p:sp>
        <p:nvSpPr>
          <p:cNvPr id="3" name="Rechthoek 2"/>
          <p:cNvSpPr/>
          <p:nvPr/>
        </p:nvSpPr>
        <p:spPr>
          <a:xfrm>
            <a:off x="-1505055" y="5829874"/>
            <a:ext cx="1095869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3363" lvl="5" indent="0" algn="ctr" defTabSz="-273050">
              <a:buClr>
                <a:schemeClr val="accent1"/>
              </a:buClr>
              <a:buSzPct val="100000"/>
              <a:buNone/>
            </a:pPr>
            <a:r>
              <a:rPr lang="nl-NL" sz="1750" b="1" i="1" u="sng" dirty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Aanbeveling 4: Ontwikkel monitorinstrument </a:t>
            </a:r>
          </a:p>
          <a:p>
            <a:pPr marL="1963363" lvl="5" indent="0" algn="ctr" defTabSz="-273050">
              <a:buClr>
                <a:schemeClr val="accent1"/>
              </a:buClr>
              <a:buSzPct val="100000"/>
              <a:buNone/>
            </a:pPr>
            <a:r>
              <a:rPr lang="nl-NL" sz="1750" b="1" i="1" u="sng" dirty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Betreffende bereik </a:t>
            </a:r>
            <a:r>
              <a:rPr lang="nl-NL" sz="1750" b="1" i="1" u="sng" dirty="0" err="1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kwestbare</a:t>
            </a:r>
            <a:r>
              <a:rPr lang="nl-NL" sz="1750" b="1" i="1" u="sng" dirty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 doelgroep!</a:t>
            </a:r>
          </a:p>
        </p:txBody>
      </p:sp>
      <p:pic>
        <p:nvPicPr>
          <p:cNvPr id="12" name="Afbeelding 11" descr="unitwin_chair_blue_eng kopi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822" y="414560"/>
            <a:ext cx="8229600" cy="650156"/>
          </a:xfrm>
        </p:spPr>
        <p:txBody>
          <a:bodyPr>
            <a:noAutofit/>
          </a:bodyPr>
          <a:lstStyle/>
          <a:p>
            <a:pPr algn="ctr"/>
            <a:r>
              <a:rPr lang="nl-NL" b="1" dirty="0">
                <a:solidFill>
                  <a:srgbClr val="0D0D0D"/>
                </a:solidFill>
              </a:rPr>
              <a:t>Barrières die zorgen dat de brug van sociale inclusie niet gelegd kan worden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086431" y="4954403"/>
            <a:ext cx="2057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rgbClr val="0D0D0D"/>
                </a:solidFill>
                <a:effectLst/>
              </a:rPr>
              <a:t>© angelabeauchamp79</a:t>
            </a:r>
          </a:p>
        </p:txBody>
      </p:sp>
      <p:pic>
        <p:nvPicPr>
          <p:cNvPr id="8" name="Afbeelding 7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009603"/>
            <a:ext cx="1904800" cy="848397"/>
          </a:xfrm>
          <a:prstGeom prst="rect">
            <a:avLst/>
          </a:prstGeom>
        </p:spPr>
      </p:pic>
      <p:pic>
        <p:nvPicPr>
          <p:cNvPr id="10" name="Afbeelding 9" descr="unitwin_chair_blue_eng kopi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  <p:pic>
        <p:nvPicPr>
          <p:cNvPr id="4" name="Afbeelding 3" descr="bridge-g9dcd8b805_19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5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822" y="414560"/>
            <a:ext cx="8229600" cy="650156"/>
          </a:xfrm>
        </p:spPr>
        <p:txBody>
          <a:bodyPr>
            <a:noAutofit/>
          </a:bodyPr>
          <a:lstStyle/>
          <a:p>
            <a:pPr algn="ctr"/>
            <a:r>
              <a:rPr lang="nl-NL" b="1" dirty="0">
                <a:solidFill>
                  <a:srgbClr val="0D0D0D"/>
                </a:solidFill>
              </a:rPr>
              <a:t>Volgens </a:t>
            </a:r>
            <a:r>
              <a:rPr lang="nl-NL" b="1" dirty="0" err="1">
                <a:solidFill>
                  <a:srgbClr val="0D0D0D"/>
                </a:solidFill>
              </a:rPr>
              <a:t>NA’s</a:t>
            </a:r>
            <a:r>
              <a:rPr lang="nl-NL" b="1" dirty="0">
                <a:solidFill>
                  <a:srgbClr val="0D0D0D"/>
                </a:solidFill>
              </a:rPr>
              <a:t>?</a:t>
            </a:r>
            <a:endParaRPr lang="nl-NL" sz="2400" i="1" dirty="0">
              <a:solidFill>
                <a:srgbClr val="0D0D0D"/>
              </a:solidFill>
            </a:endParaRPr>
          </a:p>
        </p:txBody>
      </p:sp>
      <p:pic>
        <p:nvPicPr>
          <p:cNvPr id="8" name="Afbeelding 7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009603"/>
            <a:ext cx="1904800" cy="848397"/>
          </a:xfrm>
          <a:prstGeom prst="rect">
            <a:avLst/>
          </a:prstGeom>
        </p:spPr>
      </p:pic>
      <p:pic>
        <p:nvPicPr>
          <p:cNvPr id="10" name="Afbeelding 9" descr="unitwin_chair_blue_eng kopi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  <p:sp>
        <p:nvSpPr>
          <p:cNvPr id="9" name="Tijdelijke aanduiding voor inhoud 4"/>
          <p:cNvSpPr>
            <a:spLocks noGrp="1"/>
          </p:cNvSpPr>
          <p:nvPr>
            <p:ph idx="1"/>
          </p:nvPr>
        </p:nvSpPr>
        <p:spPr>
          <a:xfrm>
            <a:off x="248339" y="1254392"/>
            <a:ext cx="8597786" cy="5603607"/>
          </a:xfrm>
        </p:spPr>
        <p:txBody>
          <a:bodyPr>
            <a:normAutofit/>
          </a:bodyPr>
          <a:lstStyle/>
          <a:p>
            <a:pPr marL="887413" lvl="4" indent="0" defTabSz="395288">
              <a:buNone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0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Taalbarrières</a:t>
            </a: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0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Financiële barrières</a:t>
            </a: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0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Psychologische barrières (schaamte stigmatisering)</a:t>
            </a: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0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Administratieve barrières</a:t>
            </a: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0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Onbekendheid met het programma</a:t>
            </a:r>
            <a:endParaRPr lang="nl-NL" sz="175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2306263" lvl="5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175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962150" lvl="5" indent="-1428750" algn="ctr" defTabSz="-1166813">
              <a:buClr>
                <a:schemeClr val="accent1"/>
              </a:buClr>
              <a:buSzPct val="100000"/>
              <a:buNone/>
            </a:pPr>
            <a:r>
              <a:rPr lang="nl-NL" sz="1750" b="1" i="1" u="sng" dirty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Aanbeveling 5: Bediscussieer deze barrières </a:t>
            </a:r>
          </a:p>
          <a:p>
            <a:pPr marL="1962150" lvl="5" indent="-1428750" algn="ctr" defTabSz="-1166813">
              <a:buClr>
                <a:schemeClr val="accent1"/>
              </a:buClr>
              <a:buSzPct val="100000"/>
              <a:buNone/>
            </a:pPr>
            <a:r>
              <a:rPr lang="nl-NL" sz="1750" b="1" i="1" u="sng" dirty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en probeer oplossingen te vinden!</a:t>
            </a: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173163" lvl="4" indent="-285750" defTabSz="395288">
              <a:buFont typeface="Wingdings" charset="2"/>
              <a:buChar char="Ø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ü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2818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>
                <a:solidFill>
                  <a:srgbClr val="0D0D0D"/>
                </a:solidFill>
              </a:rPr>
              <a:t>Aanbeveling 6: Sleutel tot succes: </a:t>
            </a:r>
            <a:br>
              <a:rPr lang="nl-NL" sz="2800" b="1" dirty="0">
                <a:solidFill>
                  <a:srgbClr val="0D0D0D"/>
                </a:solidFill>
              </a:rPr>
            </a:br>
            <a:r>
              <a:rPr lang="nl-NL" sz="2800" b="1" dirty="0">
                <a:solidFill>
                  <a:srgbClr val="0D0D0D"/>
                </a:solidFill>
              </a:rPr>
              <a:t>COP voor </a:t>
            </a:r>
            <a:r>
              <a:rPr lang="nl-NL" sz="2800" b="1" dirty="0" err="1">
                <a:solidFill>
                  <a:srgbClr val="0D0D0D"/>
                </a:solidFill>
              </a:rPr>
              <a:t>NA’s</a:t>
            </a:r>
            <a:r>
              <a:rPr lang="nl-NL" sz="2800" b="1" dirty="0">
                <a:solidFill>
                  <a:srgbClr val="0D0D0D"/>
                </a:solidFill>
              </a:rPr>
              <a:t> over PR, </a:t>
            </a:r>
            <a:r>
              <a:rPr lang="nl-NL" sz="2800" b="1" dirty="0" err="1">
                <a:solidFill>
                  <a:srgbClr val="0D0D0D"/>
                </a:solidFill>
              </a:rPr>
              <a:t>good</a:t>
            </a:r>
            <a:r>
              <a:rPr lang="nl-NL" sz="2800" b="1" dirty="0">
                <a:solidFill>
                  <a:srgbClr val="0D0D0D"/>
                </a:solidFill>
              </a:rPr>
              <a:t> </a:t>
            </a:r>
            <a:r>
              <a:rPr lang="nl-NL" sz="2800" b="1" dirty="0" err="1">
                <a:solidFill>
                  <a:srgbClr val="0D0D0D"/>
                </a:solidFill>
              </a:rPr>
              <a:t>practices</a:t>
            </a:r>
            <a:r>
              <a:rPr lang="nl-NL" sz="2800" b="1" dirty="0">
                <a:solidFill>
                  <a:srgbClr val="0D0D0D"/>
                </a:solidFill>
              </a:rPr>
              <a:t>, stimuleren deelname van deze groepen</a:t>
            </a:r>
            <a:endParaRPr lang="nl-NL" sz="2800" i="1" dirty="0">
              <a:solidFill>
                <a:srgbClr val="0D0D0D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46214" y="980728"/>
            <a:ext cx="8597786" cy="5877272"/>
          </a:xfrm>
        </p:spPr>
        <p:txBody>
          <a:bodyPr>
            <a:normAutofit/>
          </a:bodyPr>
          <a:lstStyle/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4" indent="0">
              <a:buNone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772652" y="5431401"/>
            <a:ext cx="2462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rgbClr val="0D0D0D"/>
                </a:solidFill>
                <a:effectLst/>
              </a:rPr>
              <a:t>© </a:t>
            </a:r>
            <a:r>
              <a:rPr lang="en-GB" sz="1200" i="1" dirty="0" err="1">
                <a:solidFill>
                  <a:srgbClr val="0D0D0D"/>
                </a:solidFill>
                <a:effectLst/>
              </a:rPr>
              <a:t>Colinfoo</a:t>
            </a:r>
            <a:endParaRPr lang="en-GB" sz="1200" i="1" dirty="0">
              <a:solidFill>
                <a:srgbClr val="0D0D0D"/>
              </a:solidFill>
              <a:effectLst/>
            </a:endParaRPr>
          </a:p>
        </p:txBody>
      </p:sp>
      <p:pic>
        <p:nvPicPr>
          <p:cNvPr id="12" name="Afbeelding 11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009603"/>
            <a:ext cx="1904800" cy="848397"/>
          </a:xfrm>
          <a:prstGeom prst="rect">
            <a:avLst/>
          </a:prstGeom>
        </p:spPr>
      </p:pic>
      <p:pic>
        <p:nvPicPr>
          <p:cNvPr id="9" name="Afbeelding 8" descr="unitwin_chair_blue_eng kopi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  <p:pic>
        <p:nvPicPr>
          <p:cNvPr id="3" name="Afbeelding 2" descr="old-key-g34aea0d69_19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87" y="1757278"/>
            <a:ext cx="5385296" cy="360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1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24897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nl-NL" sz="2400" b="1" dirty="0">
                <a:solidFill>
                  <a:srgbClr val="000000"/>
                </a:solidFill>
                <a:latin typeface="+mn-lt"/>
              </a:rPr>
              <a:t>Eerste stappen zijn gezet!</a:t>
            </a:r>
            <a:br>
              <a:rPr lang="nl-NL" sz="2400" b="1" dirty="0">
                <a:solidFill>
                  <a:srgbClr val="000000"/>
                </a:solidFill>
                <a:latin typeface="+mn-lt"/>
              </a:rPr>
            </a:br>
            <a:r>
              <a:rPr lang="nl-NL" sz="2400" b="1" dirty="0">
                <a:solidFill>
                  <a:srgbClr val="000000"/>
                </a:solidFill>
                <a:latin typeface="+mn-lt"/>
              </a:rPr>
              <a:t>Nu nog de kansen benutten om te springen naar het grotere succes!</a:t>
            </a:r>
            <a:endParaRPr lang="nl-NL" sz="24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6119952"/>
            <a:ext cx="1457452" cy="64914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515098" y="5921322"/>
            <a:ext cx="260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© 12019</a:t>
            </a:r>
          </a:p>
        </p:txBody>
      </p:sp>
      <p:pic>
        <p:nvPicPr>
          <p:cNvPr id="9" name="Afbeelding 8" descr="unitwin_chair_blue_eng kopi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  <p:pic>
        <p:nvPicPr>
          <p:cNvPr id="3" name="Afbeelding 2" descr="greece-g124c3e068_19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56" y="1853670"/>
            <a:ext cx="6615976" cy="40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8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909" y="344958"/>
            <a:ext cx="8579603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>
                <a:solidFill>
                  <a:srgbClr val="0D0D0D"/>
                </a:solidFill>
              </a:rPr>
              <a:t>Erasmus Plus voor “kwetsbaren”: </a:t>
            </a:r>
            <a:br>
              <a:rPr lang="nl-NL" b="1" dirty="0">
                <a:solidFill>
                  <a:srgbClr val="0D0D0D"/>
                </a:solidFill>
              </a:rPr>
            </a:br>
            <a:r>
              <a:rPr lang="nl-NL" b="1" dirty="0">
                <a:solidFill>
                  <a:srgbClr val="0D0D0D"/>
                </a:solidFill>
              </a:rPr>
              <a:t>Hoe doen we dat nu in Europa?</a:t>
            </a: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2" y="5989726"/>
            <a:ext cx="1519552" cy="6768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180269" y="5462762"/>
            <a:ext cx="2462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>
                <a:solidFill>
                  <a:srgbClr val="0D0D0D"/>
                </a:solidFill>
                <a:effectLst/>
              </a:rPr>
              <a:t>© The </a:t>
            </a:r>
            <a:r>
              <a:rPr lang="en-GB" sz="1400" i="1" dirty="0" err="1">
                <a:solidFill>
                  <a:srgbClr val="0D0D0D"/>
                </a:solidFill>
                <a:effectLst/>
              </a:rPr>
              <a:t>Andras</a:t>
            </a:r>
            <a:r>
              <a:rPr lang="en-GB" sz="1400" i="1" dirty="0">
                <a:solidFill>
                  <a:srgbClr val="0D0D0D"/>
                </a:solidFill>
                <a:effectLst/>
              </a:rPr>
              <a:t> </a:t>
            </a:r>
            <a:r>
              <a:rPr lang="en-GB" sz="1400" i="1" dirty="0" err="1">
                <a:solidFill>
                  <a:srgbClr val="0D0D0D"/>
                </a:solidFill>
                <a:effectLst/>
              </a:rPr>
              <a:t>Barta</a:t>
            </a:r>
            <a:endParaRPr lang="en-GB" sz="1400" i="1" dirty="0">
              <a:solidFill>
                <a:srgbClr val="0D0D0D"/>
              </a:solidFill>
              <a:effectLst/>
            </a:endParaRPr>
          </a:p>
        </p:txBody>
      </p:sp>
      <p:pic>
        <p:nvPicPr>
          <p:cNvPr id="4" name="Afbeelding 3" descr="world-1264062_19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81" y="1415684"/>
            <a:ext cx="5962644" cy="3978203"/>
          </a:xfrm>
          <a:prstGeom prst="rect">
            <a:avLst/>
          </a:prstGeom>
        </p:spPr>
      </p:pic>
      <p:pic>
        <p:nvPicPr>
          <p:cNvPr id="9" name="Afbeelding 8" descr="unitwin_chair_blue_eng kopi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6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5177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itchFamily="18" charset="0"/>
              </a:rPr>
              <a:t>Model of social inclusion</a:t>
            </a:r>
            <a:endParaRPr lang="nl-NL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-230885" y="1237196"/>
            <a:ext cx="8627263" cy="5620804"/>
          </a:xfrm>
        </p:spPr>
        <p:txBody>
          <a:bodyPr>
            <a:normAutofit/>
          </a:bodyPr>
          <a:lstStyle/>
          <a:p>
            <a:pPr marL="722313" lvl="3" indent="0" algn="ctr">
              <a:buNone/>
            </a:pPr>
            <a:endParaRPr lang="en-US" sz="28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722313" lvl="3" indent="0" algn="ctr">
              <a:buNone/>
            </a:pPr>
            <a:r>
              <a:rPr lang="en-US" sz="2200" b="1" dirty="0">
                <a:ea typeface="Verdana" pitchFamily="34" charset="0"/>
                <a:cs typeface="Verdana" pitchFamily="34" charset="0"/>
              </a:rPr>
              <a:t>    </a:t>
            </a:r>
            <a:r>
              <a:rPr lang="en-US" sz="2200" b="1" dirty="0" err="1">
                <a:ea typeface="Verdana" pitchFamily="34" charset="0"/>
                <a:cs typeface="Verdana" pitchFamily="34" charset="0"/>
              </a:rPr>
              <a:t>Individu</a:t>
            </a: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r>
              <a:rPr lang="en-US" sz="2200" b="1" dirty="0">
                <a:ea typeface="Verdana" pitchFamily="34" charset="0"/>
                <a:cs typeface="Verdana" pitchFamily="34" charset="0"/>
              </a:rPr>
              <a:t>	</a:t>
            </a:r>
          </a:p>
          <a:p>
            <a:pPr marL="1371600" lvl="3" indent="0">
              <a:buNone/>
            </a:pPr>
            <a:endParaRPr lang="en-US" sz="2200" b="1" i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r>
              <a:rPr lang="en-US" sz="2200" b="1" i="1" dirty="0">
                <a:ea typeface="Verdana" pitchFamily="34" charset="0"/>
                <a:cs typeface="Verdana" pitchFamily="34" charset="0"/>
              </a:rPr>
              <a:t>	</a:t>
            </a:r>
            <a:r>
              <a:rPr lang="en-US" sz="1800" i="1" dirty="0">
                <a:ea typeface="Verdana" pitchFamily="34" charset="0"/>
                <a:cs typeface="Verdana" pitchFamily="34" charset="0"/>
              </a:rPr>
              <a:t>I: </a:t>
            </a:r>
            <a:r>
              <a:rPr lang="en-US" sz="1800" i="1" dirty="0" err="1">
                <a:ea typeface="Verdana" pitchFamily="34" charset="0"/>
                <a:cs typeface="Verdana" pitchFamily="34" charset="0"/>
              </a:rPr>
              <a:t>Activering</a:t>
            </a:r>
            <a:r>
              <a:rPr lang="en-US" sz="1800" i="1" dirty="0">
                <a:ea typeface="Verdana" pitchFamily="34" charset="0"/>
                <a:cs typeface="Verdana" pitchFamily="34" charset="0"/>
              </a:rPr>
              <a:t> 			II: </a:t>
            </a:r>
            <a:r>
              <a:rPr lang="en-US" sz="1800" i="1" dirty="0" err="1">
                <a:ea typeface="Verdana" pitchFamily="34" charset="0"/>
                <a:cs typeface="Verdana" pitchFamily="34" charset="0"/>
              </a:rPr>
              <a:t>Internalisatie</a:t>
            </a:r>
            <a:endParaRPr lang="en-US" sz="1800" i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1076325" lvl="3" indent="0">
              <a:buNone/>
            </a:pP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1076325" lvl="3" indent="0">
              <a:buNone/>
            </a:pP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1076325" lvl="3" indent="0">
              <a:buNone/>
            </a:pPr>
            <a:r>
              <a:rPr lang="en-US" sz="2200" b="1" dirty="0" err="1">
                <a:ea typeface="Verdana" pitchFamily="34" charset="0"/>
                <a:cs typeface="Verdana" pitchFamily="34" charset="0"/>
              </a:rPr>
              <a:t>Functioneel</a:t>
            </a:r>
            <a:r>
              <a:rPr lang="en-US" sz="2200" b="1" dirty="0">
                <a:ea typeface="Verdana" pitchFamily="34" charset="0"/>
                <a:cs typeface="Verdana" pitchFamily="34" charset="0"/>
              </a:rPr>
              <a:t>				              </a:t>
            </a:r>
            <a:r>
              <a:rPr lang="en-US" sz="2200" b="1" dirty="0" err="1">
                <a:ea typeface="Verdana" pitchFamily="34" charset="0"/>
                <a:cs typeface="Verdana" pitchFamily="34" charset="0"/>
              </a:rPr>
              <a:t>Emotioneel</a:t>
            </a: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endParaRPr lang="en-US" sz="2200" i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r>
              <a:rPr lang="en-US" sz="1800" i="1" dirty="0">
                <a:ea typeface="Verdana" pitchFamily="34" charset="0"/>
                <a:cs typeface="Verdana" pitchFamily="34" charset="0"/>
              </a:rPr>
              <a:t>	III: </a:t>
            </a:r>
            <a:r>
              <a:rPr lang="en-US" sz="1800" i="1" dirty="0" err="1">
                <a:ea typeface="Verdana" pitchFamily="34" charset="0"/>
                <a:cs typeface="Verdana" pitchFamily="34" charset="0"/>
              </a:rPr>
              <a:t>Participatie</a:t>
            </a:r>
            <a:r>
              <a:rPr lang="en-US" sz="1800" i="1" dirty="0">
                <a:ea typeface="Verdana" pitchFamily="34" charset="0"/>
                <a:cs typeface="Verdana" pitchFamily="34" charset="0"/>
              </a:rPr>
              <a:t>			IV: </a:t>
            </a:r>
            <a:r>
              <a:rPr lang="en-US" sz="1800" i="1" dirty="0" err="1">
                <a:ea typeface="Verdana" pitchFamily="34" charset="0"/>
                <a:cs typeface="Verdana" pitchFamily="34" charset="0"/>
              </a:rPr>
              <a:t>Connectie</a:t>
            </a:r>
            <a:endParaRPr lang="en-US" sz="1800" i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722313" lvl="3" indent="0" algn="ctr">
              <a:buNone/>
            </a:pP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722313" lvl="3" indent="0" algn="ctr">
              <a:buNone/>
            </a:pPr>
            <a:r>
              <a:rPr lang="en-US" sz="2200" b="1" dirty="0">
                <a:ea typeface="Verdana" pitchFamily="34" charset="0"/>
                <a:cs typeface="Verdana" pitchFamily="34" charset="0"/>
              </a:rPr>
              <a:t>   </a:t>
            </a:r>
            <a:r>
              <a:rPr lang="en-US" sz="2200" b="1" dirty="0" err="1">
                <a:ea typeface="Verdana" pitchFamily="34" charset="0"/>
                <a:cs typeface="Verdana" pitchFamily="34" charset="0"/>
              </a:rPr>
              <a:t>Omgeving</a:t>
            </a: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endParaRPr lang="nl-NL" sz="2200" b="1" dirty="0"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4623620" y="2271906"/>
            <a:ext cx="0" cy="345638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871233" y="4123961"/>
            <a:ext cx="338437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al 2"/>
          <p:cNvSpPr/>
          <p:nvPr/>
        </p:nvSpPr>
        <p:spPr>
          <a:xfrm>
            <a:off x="1542136" y="2471630"/>
            <a:ext cx="2169461" cy="1151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Formulier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dokter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invullen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1504493" y="4573334"/>
            <a:ext cx="2168624" cy="114369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sporten</a:t>
            </a:r>
            <a:r>
              <a:rPr lang="en-US" dirty="0">
                <a:solidFill>
                  <a:schemeClr val="tx1"/>
                </a:solidFill>
              </a:rPr>
              <a:t> op </a:t>
            </a:r>
            <a:r>
              <a:rPr lang="en-US" dirty="0" err="1">
                <a:solidFill>
                  <a:schemeClr val="tx1"/>
                </a:solidFill>
              </a:rPr>
              <a:t>sportclub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5199110" y="2473652"/>
            <a:ext cx="2160240" cy="11421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Veilig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voelen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buurt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5210597" y="4592578"/>
            <a:ext cx="2160240" cy="11436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Nieuwe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vrienden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maken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3" name="Afbeelding 12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009603"/>
            <a:ext cx="1904800" cy="84839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9744" y="365127"/>
            <a:ext cx="8826528" cy="9756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/>
              <a:t>Basisgedachte</a:t>
            </a:r>
            <a:r>
              <a:rPr lang="en-US" b="1" dirty="0"/>
              <a:t> van </a:t>
            </a:r>
            <a:r>
              <a:rPr lang="en-US" b="1" dirty="0" err="1"/>
              <a:t>sociale</a:t>
            </a:r>
            <a:r>
              <a:rPr lang="en-US" b="1" dirty="0"/>
              <a:t> </a:t>
            </a:r>
            <a:r>
              <a:rPr lang="en-US" b="1" dirty="0" err="1"/>
              <a:t>inclusie</a:t>
            </a:r>
            <a:endParaRPr lang="en-GB" sz="2400" b="1" dirty="0"/>
          </a:p>
        </p:txBody>
      </p:sp>
      <p:pic>
        <p:nvPicPr>
          <p:cNvPr id="16" name="Afbeelding 15" descr="unitwin_chair_blue_eng kopi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4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405775"/>
            <a:ext cx="8851900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>
                <a:solidFill>
                  <a:srgbClr val="000000"/>
                </a:solidFill>
                <a:latin typeface="+mn-lt"/>
              </a:rPr>
              <a:t>Wie zijn dan kwetsbare deelnemers?</a:t>
            </a:r>
            <a:endParaRPr lang="nl-NL" sz="240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6119952"/>
            <a:ext cx="1457452" cy="64914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636704" y="5600261"/>
            <a:ext cx="1092385" cy="342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/>
              <a:t>© Geralt</a:t>
            </a:r>
          </a:p>
        </p:txBody>
      </p:sp>
      <p:pic>
        <p:nvPicPr>
          <p:cNvPr id="3" name="Afbeelding 2" descr="photomontage-556811_19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54" y="1544471"/>
            <a:ext cx="5675316" cy="4011148"/>
          </a:xfrm>
          <a:prstGeom prst="rect">
            <a:avLst/>
          </a:prstGeom>
        </p:spPr>
      </p:pic>
      <p:pic>
        <p:nvPicPr>
          <p:cNvPr id="8" name="Afbeelding 7" descr="unitwin_chair_blue_eng kopi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8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822" y="414560"/>
            <a:ext cx="8229600" cy="650156"/>
          </a:xfrm>
        </p:spPr>
        <p:txBody>
          <a:bodyPr>
            <a:noAutofit/>
          </a:bodyPr>
          <a:lstStyle/>
          <a:p>
            <a:pPr algn="ctr"/>
            <a:r>
              <a:rPr lang="nl-NL" b="1" dirty="0">
                <a:solidFill>
                  <a:srgbClr val="0D0D0D"/>
                </a:solidFill>
              </a:rPr>
              <a:t>Volgens Europa</a:t>
            </a:r>
            <a:br>
              <a:rPr lang="nl-NL" b="1" dirty="0">
                <a:solidFill>
                  <a:srgbClr val="0D0D0D"/>
                </a:solidFill>
              </a:rPr>
            </a:br>
            <a:r>
              <a:rPr lang="nl-NL" sz="2400" i="1" dirty="0">
                <a:solidFill>
                  <a:srgbClr val="0D0D0D"/>
                </a:solidFill>
              </a:rPr>
              <a:t>(European </a:t>
            </a:r>
            <a:r>
              <a:rPr lang="nl-NL" sz="2400" i="1" dirty="0" err="1">
                <a:solidFill>
                  <a:srgbClr val="0D0D0D"/>
                </a:solidFill>
              </a:rPr>
              <a:t>Commission</a:t>
            </a:r>
            <a:r>
              <a:rPr lang="nl-NL" sz="2400" i="1" dirty="0">
                <a:solidFill>
                  <a:srgbClr val="0D0D0D"/>
                </a:solidFill>
              </a:rPr>
              <a:t>, 2014)</a:t>
            </a:r>
          </a:p>
        </p:txBody>
      </p:sp>
      <p:pic>
        <p:nvPicPr>
          <p:cNvPr id="8" name="Afbeelding 7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009603"/>
            <a:ext cx="1904800" cy="848397"/>
          </a:xfrm>
          <a:prstGeom prst="rect">
            <a:avLst/>
          </a:prstGeom>
        </p:spPr>
      </p:pic>
      <p:pic>
        <p:nvPicPr>
          <p:cNvPr id="10" name="Afbeelding 9" descr="unitwin_chair_blue_eng kopi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  <p:sp>
        <p:nvSpPr>
          <p:cNvPr id="9" name="Tijdelijke aanduiding voor inhoud 4"/>
          <p:cNvSpPr>
            <a:spLocks noGrp="1"/>
          </p:cNvSpPr>
          <p:nvPr>
            <p:ph idx="1"/>
          </p:nvPr>
        </p:nvSpPr>
        <p:spPr>
          <a:xfrm>
            <a:off x="248339" y="1254392"/>
            <a:ext cx="8597786" cy="5603607"/>
          </a:xfrm>
        </p:spPr>
        <p:txBody>
          <a:bodyPr>
            <a:normAutofit/>
          </a:bodyPr>
          <a:lstStyle/>
          <a:p>
            <a:pPr marL="887413" lvl="4" indent="0" defTabSz="395288">
              <a:buNone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000" dirty="0" err="1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Leerders</a:t>
            </a:r>
            <a:r>
              <a:rPr lang="nl-NL" sz="20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 met beperkingen</a:t>
            </a: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000" dirty="0" err="1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Leerders</a:t>
            </a:r>
            <a:r>
              <a:rPr lang="nl-NL" sz="20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 met gezondheidsproblemen</a:t>
            </a: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000" dirty="0" err="1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Leerders</a:t>
            </a:r>
            <a:r>
              <a:rPr lang="nl-NL" sz="20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 met onderwijsproblemen</a:t>
            </a: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000" dirty="0" err="1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Leerders</a:t>
            </a:r>
            <a:r>
              <a:rPr lang="nl-NL" sz="20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 met culturele verschillen</a:t>
            </a: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000" dirty="0" err="1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Leerders</a:t>
            </a:r>
            <a:r>
              <a:rPr lang="nl-NL" sz="20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 met economische barrières</a:t>
            </a: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000" dirty="0" err="1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Leerders</a:t>
            </a:r>
            <a:r>
              <a:rPr lang="nl-NL" sz="20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 met sociale barrières</a:t>
            </a: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000" dirty="0" err="1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Leerders</a:t>
            </a:r>
            <a:r>
              <a:rPr lang="nl-NL" sz="2000" dirty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 met geografische barrières</a:t>
            </a:r>
            <a:endParaRPr lang="nl-NL" sz="175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2306263" lvl="5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175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963363" lvl="5" indent="0" defTabSz="-1260475">
              <a:buClr>
                <a:schemeClr val="accent1"/>
              </a:buClr>
              <a:buSzPct val="100000"/>
              <a:buNone/>
            </a:pPr>
            <a:r>
              <a:rPr lang="nl-NL" sz="1750" b="1" i="1" u="sng" dirty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Aanbeveling 1: Focus ook op leeftijd!</a:t>
            </a: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173163" lvl="4" indent="-285750" defTabSz="395288">
              <a:buFont typeface="Wingdings" charset="2"/>
              <a:buChar char="Ø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ü"/>
            </a:pPr>
            <a:endParaRPr lang="nl-NL" sz="18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8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304800"/>
            <a:ext cx="8229600" cy="650156"/>
          </a:xfrm>
        </p:spPr>
        <p:txBody>
          <a:bodyPr>
            <a:noAutofit/>
          </a:bodyPr>
          <a:lstStyle/>
          <a:p>
            <a:pPr algn="ctr"/>
            <a:r>
              <a:rPr lang="nl-NL" b="1" dirty="0">
                <a:solidFill>
                  <a:srgbClr val="0D0D0D"/>
                </a:solidFill>
              </a:rPr>
              <a:t>Is er aandacht voor in beleid?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020797" y="5534559"/>
            <a:ext cx="1837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rgbClr val="0D0D0D"/>
                </a:solidFill>
                <a:effectLst/>
              </a:rPr>
              <a:t>© </a:t>
            </a:r>
            <a:r>
              <a:rPr lang="en-GB" sz="1200" i="1" dirty="0" err="1">
                <a:solidFill>
                  <a:srgbClr val="0D0D0D"/>
                </a:solidFill>
                <a:effectLst/>
              </a:rPr>
              <a:t>Geralt</a:t>
            </a:r>
            <a:endParaRPr lang="en-GB" sz="1200" i="1" dirty="0">
              <a:solidFill>
                <a:srgbClr val="0D0D0D"/>
              </a:solidFill>
              <a:effectLst/>
            </a:endParaRPr>
          </a:p>
        </p:txBody>
      </p:sp>
      <p:pic>
        <p:nvPicPr>
          <p:cNvPr id="8" name="Afbeelding 7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009603"/>
            <a:ext cx="1904800" cy="848397"/>
          </a:xfrm>
          <a:prstGeom prst="rect">
            <a:avLst/>
          </a:prstGeom>
        </p:spPr>
      </p:pic>
      <p:pic>
        <p:nvPicPr>
          <p:cNvPr id="10" name="Afbeelding 9" descr="unitwin_chair_blue_eng kopi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  <p:pic>
        <p:nvPicPr>
          <p:cNvPr id="4" name="Afbeelding 3" descr="wisdom-ged04fc44e_19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0" y="1151672"/>
            <a:ext cx="6459199" cy="43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2818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rgbClr val="0D0D0D"/>
                </a:solidFill>
              </a:rPr>
              <a:t>Analyse voor deze groep via de IVET Scoreboard van CEDEFOP (1)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46214" y="980728"/>
            <a:ext cx="8597786" cy="5877272"/>
          </a:xfrm>
        </p:spPr>
        <p:txBody>
          <a:bodyPr>
            <a:normAutofit/>
          </a:bodyPr>
          <a:lstStyle/>
          <a:p>
            <a:pPr marL="1357313" lvl="4" indent="0">
              <a:buNone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Afbeelding 11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009603"/>
            <a:ext cx="1904800" cy="848397"/>
          </a:xfrm>
          <a:prstGeom prst="rect">
            <a:avLst/>
          </a:prstGeom>
        </p:spPr>
      </p:pic>
      <p:pic>
        <p:nvPicPr>
          <p:cNvPr id="7" name="Afbeelding 6" descr="unitwin_chair_blue_eng kopi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067955" y="6381276"/>
            <a:ext cx="1837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rgbClr val="0D0D0D"/>
                </a:solidFill>
                <a:effectLst/>
              </a:rPr>
              <a:t>© CEDEFOP, 2021</a:t>
            </a:r>
          </a:p>
        </p:txBody>
      </p:sp>
      <p:pic>
        <p:nvPicPr>
          <p:cNvPr id="4" name="Afbeelding 3" descr="Schermafbeelding 2022-05-16 om 23.12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37" y="1190960"/>
            <a:ext cx="6837447" cy="48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8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2818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rgbClr val="0D0D0D"/>
                </a:solidFill>
              </a:rPr>
              <a:t>Analyse voor deze groep via de IVET Scoreboard van CEDEFOP (2)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46214" y="980728"/>
            <a:ext cx="8597786" cy="5877272"/>
          </a:xfrm>
        </p:spPr>
        <p:txBody>
          <a:bodyPr>
            <a:normAutofit/>
          </a:bodyPr>
          <a:lstStyle/>
          <a:p>
            <a:pPr marL="1357313" lvl="4" indent="0">
              <a:buNone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Afbeelding 11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009603"/>
            <a:ext cx="1904800" cy="848397"/>
          </a:xfrm>
          <a:prstGeom prst="rect">
            <a:avLst/>
          </a:prstGeom>
        </p:spPr>
      </p:pic>
      <p:pic>
        <p:nvPicPr>
          <p:cNvPr id="7" name="Afbeelding 6" descr="unitwin_chair_blue_eng kopi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067955" y="6381276"/>
            <a:ext cx="1837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rgbClr val="0D0D0D"/>
                </a:solidFill>
                <a:effectLst/>
              </a:rPr>
              <a:t>© CEDEFOP, 2021</a:t>
            </a:r>
          </a:p>
        </p:txBody>
      </p:sp>
      <p:pic>
        <p:nvPicPr>
          <p:cNvPr id="3" name="Afbeelding 2" descr="Schermafbeelding 2022-05-16 om 23.12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66" y="1261268"/>
            <a:ext cx="6004547" cy="2974855"/>
          </a:xfrm>
          <a:prstGeom prst="rect">
            <a:avLst/>
          </a:prstGeom>
        </p:spPr>
      </p:pic>
      <p:pic>
        <p:nvPicPr>
          <p:cNvPr id="6" name="Afbeelding 5" descr="Schermafbeelding 2022-05-16 om 23.12.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34" y="4170855"/>
            <a:ext cx="6004858" cy="1638941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-501685" y="5851212"/>
            <a:ext cx="918711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3363" lvl="5" indent="0" defTabSz="-1700213">
              <a:buClr>
                <a:schemeClr val="accent1"/>
              </a:buClr>
              <a:buSzPct val="100000"/>
              <a:buNone/>
            </a:pPr>
            <a:r>
              <a:rPr lang="nl-NL" sz="1750" b="1" i="1" u="sng" dirty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Aanbeveling 2: Stimuleer nationaal beleid!</a:t>
            </a:r>
          </a:p>
          <a:p>
            <a:pPr marL="1230313" lvl="4" indent="-342900" defTabSz="-1700213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822" y="414560"/>
            <a:ext cx="8229600" cy="650156"/>
          </a:xfrm>
        </p:spPr>
        <p:txBody>
          <a:bodyPr>
            <a:noAutofit/>
          </a:bodyPr>
          <a:lstStyle/>
          <a:p>
            <a:pPr algn="ctr"/>
            <a:r>
              <a:rPr lang="nl-NL" b="1" dirty="0">
                <a:solidFill>
                  <a:srgbClr val="0D0D0D"/>
                </a:solidFill>
              </a:rPr>
              <a:t>Bereiken we met de projecten de juiste mensen?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757647" y="5644319"/>
            <a:ext cx="1837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rgbClr val="0D0D0D"/>
                </a:solidFill>
                <a:effectLst/>
              </a:rPr>
              <a:t>© </a:t>
            </a:r>
            <a:r>
              <a:rPr lang="en-GB" sz="1200" i="1" dirty="0" err="1">
                <a:solidFill>
                  <a:srgbClr val="0D0D0D"/>
                </a:solidFill>
                <a:effectLst/>
              </a:rPr>
              <a:t>Geralt</a:t>
            </a:r>
            <a:endParaRPr lang="en-GB" sz="1200" i="1" dirty="0">
              <a:solidFill>
                <a:srgbClr val="0D0D0D"/>
              </a:solidFill>
              <a:effectLst/>
            </a:endParaRPr>
          </a:p>
        </p:txBody>
      </p:sp>
      <p:pic>
        <p:nvPicPr>
          <p:cNvPr id="8" name="Afbeelding 7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009603"/>
            <a:ext cx="1904800" cy="848397"/>
          </a:xfrm>
          <a:prstGeom prst="rect">
            <a:avLst/>
          </a:prstGeom>
        </p:spPr>
      </p:pic>
      <p:pic>
        <p:nvPicPr>
          <p:cNvPr id="10" name="Afbeelding 9" descr="unitwin_chair_blue_eng kopi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  <p:pic>
        <p:nvPicPr>
          <p:cNvPr id="3" name="Afbeelding 2" descr="web-g56321ee56_19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9" y="1954379"/>
            <a:ext cx="7891325" cy="359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VUB basic presentation">
  <a:themeElements>
    <a:clrScheme name="VU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600"/>
      </a:accent1>
      <a:accent2>
        <a:srgbClr val="003399"/>
      </a:accent2>
      <a:accent3>
        <a:srgbClr val="A5A5A5"/>
      </a:accent3>
      <a:accent4>
        <a:srgbClr val="5B9BD5"/>
      </a:accent4>
      <a:accent5>
        <a:srgbClr val="FFC000"/>
      </a:accent5>
      <a:accent6>
        <a:srgbClr val="70AD47"/>
      </a:accent6>
      <a:hlink>
        <a:srgbClr val="000000"/>
      </a:hlink>
      <a:folHlink>
        <a:srgbClr val="000000"/>
      </a:folHlink>
    </a:clrScheme>
    <a:fontScheme name="VU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UB basic presentation.potx" id="{05A220EA-04D3-4232-B3E2-FEF34CB8371E}" vid="{8D3B4727-0E04-4DA8-8460-CEF3C9BD3E29}"/>
    </a:ext>
  </a:extLst>
</a:theme>
</file>

<file path=ppt/theme/theme2.xml><?xml version="1.0" encoding="utf-8"?>
<a:theme xmlns:a="http://schemas.openxmlformats.org/drawingml/2006/main" name="VUB colorful text">
  <a:themeElements>
    <a:clrScheme name="VU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600"/>
      </a:accent1>
      <a:accent2>
        <a:srgbClr val="003399"/>
      </a:accent2>
      <a:accent3>
        <a:srgbClr val="A5A5A5"/>
      </a:accent3>
      <a:accent4>
        <a:srgbClr val="5B9BD5"/>
      </a:accent4>
      <a:accent5>
        <a:srgbClr val="FFC000"/>
      </a:accent5>
      <a:accent6>
        <a:srgbClr val="70AD47"/>
      </a:accent6>
      <a:hlink>
        <a:srgbClr val="000000"/>
      </a:hlink>
      <a:folHlink>
        <a:srgbClr val="000000"/>
      </a:folHlink>
    </a:clrScheme>
    <a:fontScheme name="VU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UB basic presentation.potx" id="{05A220EA-04D3-4232-B3E2-FEF34CB8371E}" vid="{36EB4DCB-1761-4832-B786-9D57DE714D10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VUB basic presentation</Template>
  <TotalTime>3981</TotalTime>
  <Words>448</Words>
  <Application>Microsoft Office PowerPoint</Application>
  <PresentationFormat>Diavoorstelling (4:3)</PresentationFormat>
  <Paragraphs>153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Garamond</vt:lpstr>
      <vt:lpstr>Verdana</vt:lpstr>
      <vt:lpstr>Wingdings</vt:lpstr>
      <vt:lpstr>VUB basic presentation</vt:lpstr>
      <vt:lpstr>VUB colorful text</vt:lpstr>
      <vt:lpstr>Inclusie door Erasmus Plus:   Bereiken we de “kwetsbaren”?</vt:lpstr>
      <vt:lpstr>Erasmus Plus voor “kwetsbaren”:  Hoe doen we dat nu in Europa?</vt:lpstr>
      <vt:lpstr>Model of social inclusion</vt:lpstr>
      <vt:lpstr>Wie zijn dan kwetsbare deelnemers?</vt:lpstr>
      <vt:lpstr>Volgens Europa (European Commission, 2014)</vt:lpstr>
      <vt:lpstr>Is er aandacht voor in beleid?</vt:lpstr>
      <vt:lpstr>Analyse voor deze groep via de IVET Scoreboard van CEDEFOP (1) </vt:lpstr>
      <vt:lpstr>Analyse voor deze groep via de IVET Scoreboard van CEDEFOP (2) </vt:lpstr>
      <vt:lpstr>Bereiken we met de projecten de juiste mensen?</vt:lpstr>
      <vt:lpstr>Volgens de NA’s en CBHE? </vt:lpstr>
      <vt:lpstr>Volgens cijfers van KA projecten?</vt:lpstr>
      <vt:lpstr>Monitoring van Impact? Onderzoek onder circa 7000 deelnemers</vt:lpstr>
      <vt:lpstr>Barrières die zorgen dat de brug van sociale inclusie niet gelegd kan worden</vt:lpstr>
      <vt:lpstr>Volgens NA’s?</vt:lpstr>
      <vt:lpstr>Aanbeveling 6: Sleutel tot succes:  COP voor NA’s over PR, good practices, stimuleren deelname van deze groepen</vt:lpstr>
      <vt:lpstr>Eerste stappen zijn gezet! Nu nog de kansen benutten om te springen naar het grotere succes!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Luyckx</dc:creator>
  <dc:description>Template by Orange Pepper_x000d_
2016</dc:description>
  <cp:lastModifiedBy>Anika Rasenberg</cp:lastModifiedBy>
  <cp:revision>227</cp:revision>
  <dcterms:created xsi:type="dcterms:W3CDTF">2016-09-22T09:42:51Z</dcterms:created>
  <dcterms:modified xsi:type="dcterms:W3CDTF">2023-01-31T10:58:32Z</dcterms:modified>
</cp:coreProperties>
</file>