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diagrams/colors1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6" r:id="rId3"/>
    <p:sldId id="274" r:id="rId4"/>
    <p:sldId id="304" r:id="rId5"/>
    <p:sldId id="287" r:id="rId6"/>
    <p:sldId id="289" r:id="rId7"/>
    <p:sldId id="308" r:id="rId8"/>
    <p:sldId id="295" r:id="rId9"/>
    <p:sldId id="297" r:id="rId10"/>
    <p:sldId id="298" r:id="rId11"/>
    <p:sldId id="300" r:id="rId12"/>
    <p:sldId id="301" r:id="rId13"/>
    <p:sldId id="309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24EA2"/>
    <a:srgbClr val="E5FBF4"/>
    <a:srgbClr val="B5E3C4"/>
    <a:srgbClr val="0356B1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864" autoAdjust="0"/>
  </p:normalViewPr>
  <p:slideViewPr>
    <p:cSldViewPr snapToGrid="0">
      <p:cViewPr varScale="1">
        <p:scale>
          <a:sx n="37" d="100"/>
          <a:sy n="37" d="100"/>
        </p:scale>
        <p:origin x="28" y="480"/>
      </p:cViewPr>
      <p:guideLst>
        <p:guide orient="horz" pos="209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irikoan\Desktop\ICM%202015-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koan\Downloads\5fbbcc211b7d4e4985d67b25da9f336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irikoan\Desktop\Desktop\Copy%20of%20Copy%20of%20compare%20H4%20and%20H6%20(002)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irikoan\Desktop\Desktop\Copy%20of%20Copy%20of%20compare%20H4%20and%20H6%20(002)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to Europe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Sheet3!$B$3:$B$14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Latin America</c:v>
                </c:pt>
                <c:pt idx="7">
                  <c:v>Central Asia</c:v>
                </c:pt>
                <c:pt idx="8">
                  <c:v>Ind Americas</c:v>
                </c:pt>
                <c:pt idx="9">
                  <c:v>Ind Asia</c:v>
                </c:pt>
                <c:pt idx="10">
                  <c:v>South Africa</c:v>
                </c:pt>
                <c:pt idx="11">
                  <c:v>Middle East</c:v>
                </c:pt>
              </c:strCache>
            </c:strRef>
          </c:cat>
          <c:val>
            <c:numRef>
              <c:f>Sheet3!$C$3:$C$14</c:f>
              <c:numCache>
                <c:formatCode>General</c:formatCode>
                <c:ptCount val="12"/>
                <c:pt idx="0">
                  <c:v>36506</c:v>
                </c:pt>
                <c:pt idx="1">
                  <c:v>30090</c:v>
                </c:pt>
                <c:pt idx="2">
                  <c:v>28264</c:v>
                </c:pt>
                <c:pt idx="3">
                  <c:v>19071</c:v>
                </c:pt>
                <c:pt idx="4">
                  <c:v>13363</c:v>
                </c:pt>
                <c:pt idx="5">
                  <c:v>12053</c:v>
                </c:pt>
                <c:pt idx="6">
                  <c:v>6916</c:v>
                </c:pt>
                <c:pt idx="7">
                  <c:v>6096</c:v>
                </c:pt>
                <c:pt idx="8">
                  <c:v>5083</c:v>
                </c:pt>
                <c:pt idx="9">
                  <c:v>4807</c:v>
                </c:pt>
                <c:pt idx="10">
                  <c:v>2749</c:v>
                </c:pt>
                <c:pt idx="11">
                  <c:v>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5-4BC2-A08A-F3D247B7991F}"/>
            </c:ext>
          </c:extLst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from 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Sheet3!$B$3:$B$14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Latin America</c:v>
                </c:pt>
                <c:pt idx="7">
                  <c:v>Central Asia</c:v>
                </c:pt>
                <c:pt idx="8">
                  <c:v>Ind Americas</c:v>
                </c:pt>
                <c:pt idx="9">
                  <c:v>Ind Asia</c:v>
                </c:pt>
                <c:pt idx="10">
                  <c:v>South Africa</c:v>
                </c:pt>
                <c:pt idx="11">
                  <c:v>Middle East</c:v>
                </c:pt>
              </c:strCache>
            </c:strRef>
          </c:cat>
          <c:val>
            <c:numRef>
              <c:f>Sheet3!$D$3:$D$14</c:f>
              <c:numCache>
                <c:formatCode>General</c:formatCode>
                <c:ptCount val="12"/>
                <c:pt idx="0">
                  <c:v>21224</c:v>
                </c:pt>
                <c:pt idx="1">
                  <c:v>18354</c:v>
                </c:pt>
                <c:pt idx="2">
                  <c:v>14762</c:v>
                </c:pt>
                <c:pt idx="3">
                  <c:v>11692</c:v>
                </c:pt>
                <c:pt idx="4">
                  <c:v>9876</c:v>
                </c:pt>
                <c:pt idx="5">
                  <c:v>7131</c:v>
                </c:pt>
                <c:pt idx="6">
                  <c:v>4659</c:v>
                </c:pt>
                <c:pt idx="7">
                  <c:v>2896</c:v>
                </c:pt>
                <c:pt idx="8">
                  <c:v>4590</c:v>
                </c:pt>
                <c:pt idx="9">
                  <c:v>4180</c:v>
                </c:pt>
                <c:pt idx="10">
                  <c:v>1882</c:v>
                </c:pt>
                <c:pt idx="11">
                  <c:v>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5-4BC2-A08A-F3D247B79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010560"/>
        <c:axId val="506012528"/>
      </c:barChart>
      <c:catAx>
        <c:axId val="5060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506012528"/>
        <c:crosses val="autoZero"/>
        <c:auto val="1"/>
        <c:lblAlgn val="ctr"/>
        <c:lblOffset val="100"/>
        <c:noMultiLvlLbl val="0"/>
      </c:catAx>
      <c:valAx>
        <c:axId val="50601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50601056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>
                <a:solidFill>
                  <a:schemeClr val="tx1"/>
                </a:solidFill>
                <a:effectLst/>
                <a:latin typeface="EC Square Sans Cond Pro" panose="020B0506040000020004" pitchFamily="34" charset="0"/>
              </a:rPr>
              <a:t>Participants profile per year 2015-2020</a:t>
            </a:r>
            <a:endParaRPr lang="en-US" sz="2400">
              <a:solidFill>
                <a:schemeClr val="tx1"/>
              </a:solidFill>
              <a:effectLst/>
              <a:latin typeface="EC Square Sans Cond Pro" panose="020B05060400000200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72822471814592E-2"/>
          <c:y val="4.2742641618655985E-2"/>
          <c:w val="0.90973266371972927"/>
          <c:h val="0.74837064713593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Incoming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311</c:v>
                </c:pt>
                <c:pt idx="1">
                  <c:v>316</c:v>
                </c:pt>
                <c:pt idx="2">
                  <c:v>406</c:v>
                </c:pt>
                <c:pt idx="3">
                  <c:v>276</c:v>
                </c:pt>
                <c:pt idx="4">
                  <c:v>223</c:v>
                </c:pt>
                <c:pt idx="5">
                  <c:v>129</c:v>
                </c:pt>
                <c:pt idx="6">
                  <c:v>85</c:v>
                </c:pt>
                <c:pt idx="7">
                  <c:v>127</c:v>
                </c:pt>
                <c:pt idx="8">
                  <c:v>53</c:v>
                </c:pt>
                <c:pt idx="9">
                  <c:v>48</c:v>
                </c:pt>
                <c:pt idx="10">
                  <c:v>35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2-43D6-B4EA-E18735DBA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Incoming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466</c:v>
                </c:pt>
                <c:pt idx="1">
                  <c:v>536</c:v>
                </c:pt>
                <c:pt idx="2">
                  <c:v>348</c:v>
                </c:pt>
                <c:pt idx="3">
                  <c:v>281</c:v>
                </c:pt>
                <c:pt idx="4">
                  <c:v>232</c:v>
                </c:pt>
                <c:pt idx="5">
                  <c:v>214</c:v>
                </c:pt>
                <c:pt idx="6">
                  <c:v>86</c:v>
                </c:pt>
                <c:pt idx="7">
                  <c:v>69</c:v>
                </c:pt>
                <c:pt idx="8">
                  <c:v>76</c:v>
                </c:pt>
                <c:pt idx="9">
                  <c:v>69</c:v>
                </c:pt>
                <c:pt idx="10">
                  <c:v>77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C2-43D6-B4EA-E18735DBA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Outgoing students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7.1237736031093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C2-43D6-B4EA-E18735DBAC43}"/>
                </c:ext>
              </c:extLst>
            </c:dLbl>
            <c:dLbl>
              <c:idx val="9"/>
              <c:layout>
                <c:manualLayout>
                  <c:x val="-1.5462830577699106E-16"/>
                  <c:y val="-1.780943400777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C2-43D6-B4EA-E18735DBAC43}"/>
                </c:ext>
              </c:extLst>
            </c:dLbl>
            <c:dLbl>
              <c:idx val="10"/>
              <c:layout>
                <c:manualLayout>
                  <c:x val="0"/>
                  <c:y val="-1.068566040466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C2-43D6-B4EA-E18735DBAC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260</c:v>
                </c:pt>
                <c:pt idx="1">
                  <c:v>167</c:v>
                </c:pt>
                <c:pt idx="2">
                  <c:v>121</c:v>
                </c:pt>
                <c:pt idx="3">
                  <c:v>29</c:v>
                </c:pt>
                <c:pt idx="4">
                  <c:v>142</c:v>
                </c:pt>
                <c:pt idx="5">
                  <c:v>8</c:v>
                </c:pt>
                <c:pt idx="6">
                  <c:v>38</c:v>
                </c:pt>
                <c:pt idx="7">
                  <c:v>7</c:v>
                </c:pt>
                <c:pt idx="8">
                  <c:v>41</c:v>
                </c:pt>
                <c:pt idx="9">
                  <c:v>8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C2-43D6-B4EA-E18735DBAC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Outgoing staff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7.7314152888495529E-17"/>
                  <c:y val="-2.493320761088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C2-43D6-B4EA-E18735DBAC43}"/>
                </c:ext>
              </c:extLst>
            </c:dLbl>
            <c:dLbl>
              <c:idx val="9"/>
              <c:layout>
                <c:manualLayout>
                  <c:x val="-1.5462830577699106E-16"/>
                  <c:y val="-4.2742641618655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C2-43D6-B4EA-E18735DBAC43}"/>
                </c:ext>
              </c:extLst>
            </c:dLbl>
            <c:dLbl>
              <c:idx val="10"/>
              <c:layout>
                <c:manualLayout>
                  <c:x val="0"/>
                  <c:y val="-3.918075481710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C2-43D6-B4EA-E18735DBAC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309</c:v>
                </c:pt>
                <c:pt idx="1">
                  <c:v>253</c:v>
                </c:pt>
                <c:pt idx="2">
                  <c:v>241</c:v>
                </c:pt>
                <c:pt idx="3">
                  <c:v>294</c:v>
                </c:pt>
                <c:pt idx="4">
                  <c:v>170</c:v>
                </c:pt>
                <c:pt idx="5">
                  <c:v>257</c:v>
                </c:pt>
                <c:pt idx="6">
                  <c:v>69</c:v>
                </c:pt>
                <c:pt idx="7">
                  <c:v>55</c:v>
                </c:pt>
                <c:pt idx="8">
                  <c:v>74</c:v>
                </c:pt>
                <c:pt idx="9">
                  <c:v>57</c:v>
                </c:pt>
                <c:pt idx="10">
                  <c:v>59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C2-43D6-B4EA-E18735DBAC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59021384"/>
        <c:axId val="359022040"/>
      </c:barChart>
      <c:catAx>
        <c:axId val="3590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359022040"/>
        <c:crosses val="autoZero"/>
        <c:auto val="1"/>
        <c:lblAlgn val="ctr"/>
        <c:lblOffset val="100"/>
        <c:noMultiLvlLbl val="0"/>
      </c:catAx>
      <c:valAx>
        <c:axId val="359022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02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2021-2027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27449333241211"/>
          <c:y val="0.18829257552300857"/>
          <c:w val="0.56431980251143032"/>
          <c:h val="0.71135462255598292"/>
        </c:manualLayout>
      </c:layout>
      <c:doughnutChart>
        <c:varyColors val="1"/>
        <c:ser>
          <c:idx val="0"/>
          <c:order val="0"/>
          <c:tx>
            <c:strRef>
              <c:f>Sheet1!$D$94</c:f>
              <c:strCache>
                <c:ptCount val="1"/>
                <c:pt idx="0">
                  <c:v>ICM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8-4EB3-B22C-33D6127337E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8-4EB3-B22C-33D6127337E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C8-4EB3-B22C-33D6127337E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C8-4EB3-B22C-33D6127337E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C8-4EB3-B22C-33D6127337E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C8-4EB3-B22C-33D6127337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C8-4EB3-B22C-33D6127337E2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C8-4EB3-B22C-33D6127337E2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C8-4EB3-B22C-33D6127337E2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C8-4EB3-B22C-33D6127337E2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1C8-4EB3-B22C-33D6127337E2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1C8-4EB3-B22C-33D6127337E2}"/>
              </c:ext>
            </c:extLst>
          </c:dPt>
          <c:dLbls>
            <c:dLbl>
              <c:idx val="1"/>
              <c:layout>
                <c:manualLayout>
                  <c:x val="6.3710403607915134E-2"/>
                  <c:y val="-0.156970123075384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C8-4EB3-B22C-33D6127337E2}"/>
                </c:ext>
              </c:extLst>
            </c:dLbl>
            <c:dLbl>
              <c:idx val="2"/>
              <c:layout>
                <c:manualLayout>
                  <c:x val="0.2432579046847668"/>
                  <c:y val="-0.20077573881735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C8-4EB3-B22C-33D6127337E2}"/>
                </c:ext>
              </c:extLst>
            </c:dLbl>
            <c:dLbl>
              <c:idx val="3"/>
              <c:layout>
                <c:manualLayout>
                  <c:x val="0.26063346930510739"/>
                  <c:y val="-0.102213103397924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C8-4EB3-B22C-33D6127337E2}"/>
                </c:ext>
              </c:extLst>
            </c:dLbl>
            <c:dLbl>
              <c:idx val="4"/>
              <c:layout>
                <c:manualLayout>
                  <c:x val="0.24309318885652489"/>
                  <c:y val="-1.46701995517337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C8-4EB3-B22C-33D6127337E2}"/>
                </c:ext>
              </c:extLst>
            </c:dLbl>
            <c:dLbl>
              <c:idx val="5"/>
              <c:layout>
                <c:manualLayout>
                  <c:x val="0.26474629986389547"/>
                  <c:y val="7.01520343153743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Caribbean</a:t>
                    </a:r>
                    <a:r>
                      <a:rPr lang="en-US" baseline="0" dirty="0"/>
                      <a:t>
</a:t>
                    </a:r>
                    <a:fld id="{C60B99F2-F877-4F0B-91E0-E5D5EF31F94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C8-4EB3-B22C-33D6127337E2}"/>
                </c:ext>
              </c:extLst>
            </c:dLbl>
            <c:dLbl>
              <c:idx val="6"/>
              <c:layout>
                <c:manualLayout>
                  <c:x val="0.23407591231825717"/>
                  <c:y val="0.18490295777719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1C8-4EB3-B22C-33D6127337E2}"/>
                </c:ext>
              </c:extLst>
            </c:dLbl>
            <c:dLbl>
              <c:idx val="7"/>
              <c:layout>
                <c:manualLayout>
                  <c:x val="-1.3640598861672334E-2"/>
                  <c:y val="8.16246411710404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1C8-4EB3-B22C-33D6127337E2}"/>
                </c:ext>
              </c:extLst>
            </c:dLbl>
            <c:dLbl>
              <c:idx val="8"/>
              <c:layout>
                <c:manualLayout>
                  <c:x val="7.1574632522498141E-3"/>
                  <c:y val="0.12515633830516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1C8-4EB3-B22C-33D6127337E2}"/>
                </c:ext>
              </c:extLst>
            </c:dLbl>
            <c:dLbl>
              <c:idx val="10"/>
              <c:layout>
                <c:manualLayout>
                  <c:x val="-0.14349451870364527"/>
                  <c:y val="-9.9761146199771805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1C8-4EB3-B22C-33D6127337E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B1C8-4EB3-B22C-33D612733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Sheet1!$C$95:$C$106</c:f>
              <c:strCache>
                <c:ptCount val="12"/>
                <c:pt idx="0">
                  <c:v>Asia</c:v>
                </c:pt>
                <c:pt idx="1">
                  <c:v>Central Asia </c:v>
                </c:pt>
                <c:pt idx="2">
                  <c:v>Middle East </c:v>
                </c:pt>
                <c:pt idx="3">
                  <c:v>Pacific</c:v>
                </c:pt>
                <c:pt idx="4">
                  <c:v>Latin America</c:v>
                </c:pt>
                <c:pt idx="5">
                  <c:v>Carribean</c:v>
                </c:pt>
                <c:pt idx="6">
                  <c:v>USA &amp; Canada</c:v>
                </c:pt>
                <c:pt idx="7">
                  <c:v>SSA</c:v>
                </c:pt>
                <c:pt idx="8">
                  <c:v>Russia</c:v>
                </c:pt>
                <c:pt idx="9">
                  <c:v>EaP</c:v>
                </c:pt>
                <c:pt idx="10">
                  <c:v>SMED</c:v>
                </c:pt>
                <c:pt idx="11">
                  <c:v>WB</c:v>
                </c:pt>
              </c:strCache>
            </c:strRef>
          </c:cat>
          <c:val>
            <c:numRef>
              <c:f>Sheet1!$D$95:$D$106</c:f>
              <c:numCache>
                <c:formatCode>General</c:formatCode>
                <c:ptCount val="12"/>
                <c:pt idx="0">
                  <c:v>97</c:v>
                </c:pt>
                <c:pt idx="1">
                  <c:v>25</c:v>
                </c:pt>
                <c:pt idx="2">
                  <c:v>8.1999999999999993</c:v>
                </c:pt>
                <c:pt idx="3">
                  <c:v>9.8000000000000007</c:v>
                </c:pt>
                <c:pt idx="4">
                  <c:v>28</c:v>
                </c:pt>
                <c:pt idx="5">
                  <c:v>6.4</c:v>
                </c:pt>
                <c:pt idx="6">
                  <c:v>31</c:v>
                </c:pt>
                <c:pt idx="7">
                  <c:v>281</c:v>
                </c:pt>
                <c:pt idx="8">
                  <c:v>70</c:v>
                </c:pt>
                <c:pt idx="9">
                  <c:v>126</c:v>
                </c:pt>
                <c:pt idx="10">
                  <c:v>179.5</c:v>
                </c:pt>
                <c:pt idx="11">
                  <c:v>201.63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1C8-4EB3-B22C-33D6127337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2014-2020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c:rich>
      </c:tx>
      <c:layout>
        <c:manualLayout>
          <c:xMode val="edge"/>
          <c:yMode val="edge"/>
          <c:x val="0.36946099663728327"/>
          <c:y val="4.1793115522094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05708315458811"/>
          <c:y val="0.25859539591243585"/>
          <c:w val="0.571441908952945"/>
          <c:h val="0.679452507992796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3-4479-8F18-6BD76324776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73-4479-8F18-6BD76324776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73-4479-8F18-6BD76324776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73-4479-8F18-6BD76324776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73-4479-8F18-6BD76324776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73-4479-8F18-6BD7632477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73-4479-8F18-6BD76324776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D73-4479-8F18-6BD763247762}"/>
              </c:ext>
            </c:extLst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D73-4479-8F18-6BD763247762}"/>
              </c:ext>
            </c:extLst>
          </c:dPt>
          <c:dPt>
            <c:idx val="9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D73-4479-8F18-6BD7632477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D73-4479-8F18-6BD763247762}"/>
              </c:ext>
            </c:extLst>
          </c:dPt>
          <c:dLbls>
            <c:dLbl>
              <c:idx val="1"/>
              <c:layout>
                <c:manualLayout>
                  <c:x val="6.8178321101742087E-2"/>
                  <c:y val="-0.219940098819877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73-4479-8F18-6BD763247762}"/>
                </c:ext>
              </c:extLst>
            </c:dLbl>
            <c:dLbl>
              <c:idx val="2"/>
              <c:layout>
                <c:manualLayout>
                  <c:x val="0.24076720304772234"/>
                  <c:y val="-0.216314996347542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73-4479-8F18-6BD763247762}"/>
                </c:ext>
              </c:extLst>
            </c:dLbl>
            <c:dLbl>
              <c:idx val="3"/>
              <c:layout>
                <c:manualLayout>
                  <c:x val="0.20951087790781783"/>
                  <c:y val="-8.64634537586612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73-4479-8F18-6BD763247762}"/>
                </c:ext>
              </c:extLst>
            </c:dLbl>
            <c:dLbl>
              <c:idx val="4"/>
              <c:layout>
                <c:manualLayout>
                  <c:x val="0.1972941775346472"/>
                  <c:y val="-6.09888202846422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73-4479-8F18-6BD763247762}"/>
                </c:ext>
              </c:extLst>
            </c:dLbl>
            <c:dLbl>
              <c:idx val="5"/>
              <c:layout>
                <c:manualLayout>
                  <c:x val="0.19477855277306075"/>
                  <c:y val="8.7081898647693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73-4479-8F18-6BD763247762}"/>
                </c:ext>
              </c:extLst>
            </c:dLbl>
            <c:dLbl>
              <c:idx val="10"/>
              <c:layout>
                <c:manualLayout>
                  <c:x val="2.3347292072601624E-3"/>
                  <c:y val="-1.11171268092139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D73-4479-8F18-6BD763247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Sheet1!$C$109:$C$119</c:f>
              <c:strCache>
                <c:ptCount val="11"/>
                <c:pt idx="0">
                  <c:v>Asia</c:v>
                </c:pt>
                <c:pt idx="1">
                  <c:v>Central Asia </c:v>
                </c:pt>
                <c:pt idx="2">
                  <c:v>Middle East </c:v>
                </c:pt>
                <c:pt idx="3">
                  <c:v>Industrialised Asia</c:v>
                </c:pt>
                <c:pt idx="4">
                  <c:v>Latin America</c:v>
                </c:pt>
                <c:pt idx="5">
                  <c:v>Industrialised Americas </c:v>
                </c:pt>
                <c:pt idx="6">
                  <c:v>ACP</c:v>
                </c:pt>
                <c:pt idx="7">
                  <c:v>Russia</c:v>
                </c:pt>
                <c:pt idx="8">
                  <c:v>EaP</c:v>
                </c:pt>
                <c:pt idx="9">
                  <c:v>SMED</c:v>
                </c:pt>
                <c:pt idx="10">
                  <c:v>WB</c:v>
                </c:pt>
              </c:strCache>
            </c:strRef>
          </c:cat>
          <c:val>
            <c:numRef>
              <c:f>Sheet1!$D$109:$D$119</c:f>
              <c:numCache>
                <c:formatCode>General</c:formatCode>
                <c:ptCount val="11"/>
                <c:pt idx="0">
                  <c:v>120</c:v>
                </c:pt>
                <c:pt idx="1">
                  <c:v>32.6</c:v>
                </c:pt>
                <c:pt idx="2">
                  <c:v>11</c:v>
                </c:pt>
                <c:pt idx="3">
                  <c:v>38.299999999999997</c:v>
                </c:pt>
                <c:pt idx="4">
                  <c:v>38.799999999999997</c:v>
                </c:pt>
                <c:pt idx="5">
                  <c:v>37.200000000000003</c:v>
                </c:pt>
                <c:pt idx="6">
                  <c:v>72.3</c:v>
                </c:pt>
                <c:pt idx="7">
                  <c:v>78</c:v>
                </c:pt>
                <c:pt idx="8">
                  <c:v>142.30000000000001</c:v>
                </c:pt>
                <c:pt idx="9">
                  <c:v>202</c:v>
                </c:pt>
                <c:pt idx="10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D73-4479-8F18-6BD76324776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F8B7A-6658-4C78-9B31-5BB1BC1ED65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D34139A-349E-4AB6-9108-EE1F483BAA63}">
      <dgm:prSet phldrT="[Text]"/>
      <dgm:spPr/>
      <dgm:t>
        <a:bodyPr/>
        <a:lstStyle/>
        <a:p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Publication of the call: second </a:t>
          </a:r>
          <a:r>
            <a:rPr lang="fr-BE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half</a:t>
          </a:r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of </a:t>
          </a:r>
          <a:r>
            <a:rPr lang="fr-BE" b="1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November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2021</a:t>
          </a:r>
          <a:endParaRPr lang="en-US" dirty="0">
            <a:solidFill>
              <a:schemeClr val="bg1"/>
            </a:solidFill>
            <a:latin typeface="EC Square Sans Cond Pro" panose="020B0506040000020004" pitchFamily="34" charset="0"/>
          </a:endParaRPr>
        </a:p>
      </dgm:t>
    </dgm:pt>
    <dgm:pt modelId="{30719776-30BC-4587-BA8D-C704FD5CB63F}" type="parTrans" cxnId="{E9105223-3DC1-48BC-8B49-14092187BEE5}">
      <dgm:prSet/>
      <dgm:spPr/>
      <dgm:t>
        <a:bodyPr/>
        <a:lstStyle/>
        <a:p>
          <a:endParaRPr lang="en-US"/>
        </a:p>
      </dgm:t>
    </dgm:pt>
    <dgm:pt modelId="{DFAB2378-27A0-4ED5-9AF0-19A99B3E0BBE}" type="sibTrans" cxnId="{E9105223-3DC1-48BC-8B49-14092187BEE5}">
      <dgm:prSet/>
      <dgm:spPr/>
      <dgm:t>
        <a:bodyPr/>
        <a:lstStyle/>
        <a:p>
          <a:endParaRPr lang="en-US"/>
        </a:p>
      </dgm:t>
    </dgm:pt>
    <dgm:pt modelId="{AD99E627-DFC4-45FE-B011-D371EB08F5CC}">
      <dgm:prSet/>
      <dgm:spPr/>
      <dgm:t>
        <a:bodyPr/>
        <a:lstStyle/>
        <a:p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Deadline: 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end of </a:t>
          </a:r>
          <a:r>
            <a:rPr lang="fr-BE" b="1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February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 2022</a:t>
          </a:r>
        </a:p>
      </dgm:t>
    </dgm:pt>
    <dgm:pt modelId="{4E6DCD4F-88EA-4CA0-9260-363FB03DA480}" type="parTrans" cxnId="{2518BDBC-6C6A-4A74-87CF-78E758F019D7}">
      <dgm:prSet/>
      <dgm:spPr/>
      <dgm:t>
        <a:bodyPr/>
        <a:lstStyle/>
        <a:p>
          <a:endParaRPr lang="en-US"/>
        </a:p>
      </dgm:t>
    </dgm:pt>
    <dgm:pt modelId="{5FD650DB-D15A-4EED-89B9-EBC729C875D4}" type="sibTrans" cxnId="{2518BDBC-6C6A-4A74-87CF-78E758F019D7}">
      <dgm:prSet/>
      <dgm:spPr/>
      <dgm:t>
        <a:bodyPr/>
        <a:lstStyle/>
        <a:p>
          <a:endParaRPr lang="en-US"/>
        </a:p>
      </dgm:t>
    </dgm:pt>
    <dgm:pt modelId="{0AFAB227-C28D-41E9-AB0E-27BA140F3F6B}">
      <dgm:prSet/>
      <dgm:spPr/>
      <dgm:t>
        <a:bodyPr/>
        <a:lstStyle/>
        <a:p>
          <a:r>
            <a:rPr lang="fr-BE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Evaluation</a:t>
          </a:r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</a:t>
          </a:r>
          <a:r>
            <a:rPr lang="fr-BE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process</a:t>
          </a:r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: 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March - July 2022</a:t>
          </a:r>
        </a:p>
      </dgm:t>
    </dgm:pt>
    <dgm:pt modelId="{25C6C2DE-9E56-463B-A822-F24307068783}" type="parTrans" cxnId="{8A45AF88-FE14-432E-AE29-7339295C7894}">
      <dgm:prSet/>
      <dgm:spPr/>
      <dgm:t>
        <a:bodyPr/>
        <a:lstStyle/>
        <a:p>
          <a:endParaRPr lang="en-US"/>
        </a:p>
      </dgm:t>
    </dgm:pt>
    <dgm:pt modelId="{BD6A2B52-53F1-435C-84CB-FF38C0597043}" type="sibTrans" cxnId="{8A45AF88-FE14-432E-AE29-7339295C7894}">
      <dgm:prSet/>
      <dgm:spPr/>
      <dgm:t>
        <a:bodyPr/>
        <a:lstStyle/>
        <a:p>
          <a:endParaRPr lang="en-US"/>
        </a:p>
      </dgm:t>
    </dgm:pt>
    <dgm:pt modelId="{ABD46AE1-D7FC-4500-8832-8C775F38CCDB}">
      <dgm:prSet/>
      <dgm:spPr/>
      <dgm:t>
        <a:bodyPr/>
        <a:lstStyle/>
        <a:p>
          <a:r>
            <a:rPr lang="fr-BE" dirty="0" smtClean="0">
              <a:latin typeface="EC Square Sans Cond Pro" panose="020B0506040000020004" pitchFamily="34" charset="0"/>
            </a:rPr>
            <a:t>Information to </a:t>
          </a:r>
          <a:r>
            <a:rPr lang="fr-BE" dirty="0" err="1" smtClean="0">
              <a:latin typeface="EC Square Sans Cond Pro" panose="020B0506040000020004" pitchFamily="34" charset="0"/>
            </a:rPr>
            <a:t>applicants</a:t>
          </a:r>
          <a:r>
            <a:rPr lang="fr-BE" dirty="0" smtClean="0">
              <a:latin typeface="EC Square Sans Cond Pro" panose="020B0506040000020004" pitchFamily="34" charset="0"/>
            </a:rPr>
            <a:t> </a:t>
          </a:r>
          <a:r>
            <a:rPr lang="fr-BE" b="1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August</a:t>
          </a:r>
          <a:r>
            <a:rPr lang="fr-BE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 </a:t>
          </a:r>
          <a:r>
            <a:rPr lang="fr-BE" b="1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2022</a:t>
          </a:r>
        </a:p>
      </dgm:t>
    </dgm:pt>
    <dgm:pt modelId="{8DA115C1-066A-4156-85CA-678A2B46DA4A}" type="parTrans" cxnId="{00818333-31B9-4756-87D2-0DEBAA632668}">
      <dgm:prSet/>
      <dgm:spPr/>
      <dgm:t>
        <a:bodyPr/>
        <a:lstStyle/>
        <a:p>
          <a:endParaRPr lang="en-US"/>
        </a:p>
      </dgm:t>
    </dgm:pt>
    <dgm:pt modelId="{9029A9CE-7025-4AB1-91C2-95A160E5A036}" type="sibTrans" cxnId="{00818333-31B9-4756-87D2-0DEBAA632668}">
      <dgm:prSet/>
      <dgm:spPr/>
      <dgm:t>
        <a:bodyPr/>
        <a:lstStyle/>
        <a:p>
          <a:endParaRPr lang="en-US"/>
        </a:p>
      </dgm:t>
    </dgm:pt>
    <dgm:pt modelId="{F13FE376-1024-45CA-A2C4-CA12D750240C}">
      <dgm:prSet/>
      <dgm:spPr/>
      <dgm:t>
        <a:bodyPr/>
        <a:lstStyle/>
        <a:p>
          <a:r>
            <a:rPr lang="fr-BE" dirty="0" smtClean="0">
              <a:latin typeface="EC Square Sans Cond Pro" panose="020B0506040000020004" pitchFamily="34" charset="0"/>
            </a:rPr>
            <a:t>Start of </a:t>
          </a:r>
          <a:r>
            <a:rPr lang="fr-BE" dirty="0" err="1" smtClean="0">
              <a:latin typeface="EC Square Sans Cond Pro" panose="020B0506040000020004" pitchFamily="34" charset="0"/>
            </a:rPr>
            <a:t>projects</a:t>
          </a:r>
          <a:r>
            <a:rPr lang="fr-BE" dirty="0" smtClean="0">
              <a:latin typeface="EC Square Sans Cond Pro" panose="020B0506040000020004" pitchFamily="34" charset="0"/>
            </a:rPr>
            <a:t>: 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1 August 2022</a:t>
          </a:r>
          <a:endParaRPr lang="en-US" b="1" dirty="0">
            <a:solidFill>
              <a:schemeClr val="bg1"/>
            </a:solidFill>
            <a:latin typeface="EC Square Sans Cond Pro" panose="020B0506040000020004" pitchFamily="34" charset="0"/>
          </a:endParaRPr>
        </a:p>
      </dgm:t>
    </dgm:pt>
    <dgm:pt modelId="{CACEDBED-0BCB-4646-A3FC-FF4E29928DA0}" type="parTrans" cxnId="{2A56B9D1-130B-4869-BA8B-D9E2F5AD96AE}">
      <dgm:prSet/>
      <dgm:spPr/>
      <dgm:t>
        <a:bodyPr/>
        <a:lstStyle/>
        <a:p>
          <a:endParaRPr lang="en-US"/>
        </a:p>
      </dgm:t>
    </dgm:pt>
    <dgm:pt modelId="{A344CB59-BC7E-4E71-9666-102C084506B7}" type="sibTrans" cxnId="{2A56B9D1-130B-4869-BA8B-D9E2F5AD96AE}">
      <dgm:prSet/>
      <dgm:spPr/>
      <dgm:t>
        <a:bodyPr/>
        <a:lstStyle/>
        <a:p>
          <a:endParaRPr lang="en-US"/>
        </a:p>
      </dgm:t>
    </dgm:pt>
    <dgm:pt modelId="{A7BD89E0-53C5-4616-8C66-389791FB8EA4}" type="pres">
      <dgm:prSet presAssocID="{7F6F8B7A-6658-4C78-9B31-5BB1BC1ED65F}" presName="CompostProcess" presStyleCnt="0">
        <dgm:presLayoutVars>
          <dgm:dir/>
          <dgm:resizeHandles val="exact"/>
        </dgm:presLayoutVars>
      </dgm:prSet>
      <dgm:spPr/>
    </dgm:pt>
    <dgm:pt modelId="{F6F16C20-8B54-444A-ABDC-E16CD3C74E70}" type="pres">
      <dgm:prSet presAssocID="{7F6F8B7A-6658-4C78-9B31-5BB1BC1ED65F}" presName="arrow" presStyleLbl="bgShp" presStyleIdx="0" presStyleCnt="1" custLinFactNeighborX="557" custLinFactNeighborY="-9558"/>
      <dgm:spPr/>
    </dgm:pt>
    <dgm:pt modelId="{D6CC35A9-EA8E-47CC-9310-40D20717BFEA}" type="pres">
      <dgm:prSet presAssocID="{7F6F8B7A-6658-4C78-9B31-5BB1BC1ED65F}" presName="linearProcess" presStyleCnt="0"/>
      <dgm:spPr/>
    </dgm:pt>
    <dgm:pt modelId="{7B1BD28A-F3CD-46EB-AF2C-8D17B41BA3E9}" type="pres">
      <dgm:prSet presAssocID="{5D34139A-349E-4AB6-9108-EE1F483BAA6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F05D9-574A-4E61-965C-2EB09EEBD8A4}" type="pres">
      <dgm:prSet presAssocID="{DFAB2378-27A0-4ED5-9AF0-19A99B3E0BBE}" presName="sibTrans" presStyleCnt="0"/>
      <dgm:spPr/>
    </dgm:pt>
    <dgm:pt modelId="{85A5F3F8-563D-4E35-9E02-AC8F89E86400}" type="pres">
      <dgm:prSet presAssocID="{AD99E627-DFC4-45FE-B011-D371EB08F5C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AF0A5-8D74-4378-9497-3BB7F138F2B0}" type="pres">
      <dgm:prSet presAssocID="{5FD650DB-D15A-4EED-89B9-EBC729C875D4}" presName="sibTrans" presStyleCnt="0"/>
      <dgm:spPr/>
    </dgm:pt>
    <dgm:pt modelId="{F4A6CEBA-9AF0-492A-ACCE-00B8A98A7294}" type="pres">
      <dgm:prSet presAssocID="{0AFAB227-C28D-41E9-AB0E-27BA140F3F6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5B325-386E-44F9-907B-B98052AAFE12}" type="pres">
      <dgm:prSet presAssocID="{BD6A2B52-53F1-435C-84CB-FF38C0597043}" presName="sibTrans" presStyleCnt="0"/>
      <dgm:spPr/>
    </dgm:pt>
    <dgm:pt modelId="{A959927D-2D45-4C8C-93C6-8A068FA57B87}" type="pres">
      <dgm:prSet presAssocID="{ABD46AE1-D7FC-4500-8832-8C775F38CCD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AC4CD-F80E-4825-81E9-575D29025259}" type="pres">
      <dgm:prSet presAssocID="{9029A9CE-7025-4AB1-91C2-95A160E5A036}" presName="sibTrans" presStyleCnt="0"/>
      <dgm:spPr/>
    </dgm:pt>
    <dgm:pt modelId="{F3173D8B-5B37-4952-BAC7-B7E0AD7A736A}" type="pres">
      <dgm:prSet presAssocID="{F13FE376-1024-45CA-A2C4-CA12D750240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CB6D4-CE4F-4C05-94A6-CFAD0EA9E8FA}" type="presOf" srcId="{7F6F8B7A-6658-4C78-9B31-5BB1BC1ED65F}" destId="{A7BD89E0-53C5-4616-8C66-389791FB8EA4}" srcOrd="0" destOrd="0" presId="urn:microsoft.com/office/officeart/2005/8/layout/hProcess9"/>
    <dgm:cxn modelId="{00818333-31B9-4756-87D2-0DEBAA632668}" srcId="{7F6F8B7A-6658-4C78-9B31-5BB1BC1ED65F}" destId="{ABD46AE1-D7FC-4500-8832-8C775F38CCDB}" srcOrd="3" destOrd="0" parTransId="{8DA115C1-066A-4156-85CA-678A2B46DA4A}" sibTransId="{9029A9CE-7025-4AB1-91C2-95A160E5A036}"/>
    <dgm:cxn modelId="{B6430E3C-7D7F-4742-97AA-019695286520}" type="presOf" srcId="{5D34139A-349E-4AB6-9108-EE1F483BAA63}" destId="{7B1BD28A-F3CD-46EB-AF2C-8D17B41BA3E9}" srcOrd="0" destOrd="0" presId="urn:microsoft.com/office/officeart/2005/8/layout/hProcess9"/>
    <dgm:cxn modelId="{E9105223-3DC1-48BC-8B49-14092187BEE5}" srcId="{7F6F8B7A-6658-4C78-9B31-5BB1BC1ED65F}" destId="{5D34139A-349E-4AB6-9108-EE1F483BAA63}" srcOrd="0" destOrd="0" parTransId="{30719776-30BC-4587-BA8D-C704FD5CB63F}" sibTransId="{DFAB2378-27A0-4ED5-9AF0-19A99B3E0BBE}"/>
    <dgm:cxn modelId="{03A6675A-9A4B-4AE3-A2F5-114ED95022A8}" type="presOf" srcId="{F13FE376-1024-45CA-A2C4-CA12D750240C}" destId="{F3173D8B-5B37-4952-BAC7-B7E0AD7A736A}" srcOrd="0" destOrd="0" presId="urn:microsoft.com/office/officeart/2005/8/layout/hProcess9"/>
    <dgm:cxn modelId="{DB5915CA-E89D-498E-9998-4AA9DF36B08F}" type="presOf" srcId="{AD99E627-DFC4-45FE-B011-D371EB08F5CC}" destId="{85A5F3F8-563D-4E35-9E02-AC8F89E86400}" srcOrd="0" destOrd="0" presId="urn:microsoft.com/office/officeart/2005/8/layout/hProcess9"/>
    <dgm:cxn modelId="{9E494B13-ED5B-47CB-98FC-3BCE8987E289}" type="presOf" srcId="{ABD46AE1-D7FC-4500-8832-8C775F38CCDB}" destId="{A959927D-2D45-4C8C-93C6-8A068FA57B87}" srcOrd="0" destOrd="0" presId="urn:microsoft.com/office/officeart/2005/8/layout/hProcess9"/>
    <dgm:cxn modelId="{2A56B9D1-130B-4869-BA8B-D9E2F5AD96AE}" srcId="{7F6F8B7A-6658-4C78-9B31-5BB1BC1ED65F}" destId="{F13FE376-1024-45CA-A2C4-CA12D750240C}" srcOrd="4" destOrd="0" parTransId="{CACEDBED-0BCB-4646-A3FC-FF4E29928DA0}" sibTransId="{A344CB59-BC7E-4E71-9666-102C084506B7}"/>
    <dgm:cxn modelId="{8A45AF88-FE14-432E-AE29-7339295C7894}" srcId="{7F6F8B7A-6658-4C78-9B31-5BB1BC1ED65F}" destId="{0AFAB227-C28D-41E9-AB0E-27BA140F3F6B}" srcOrd="2" destOrd="0" parTransId="{25C6C2DE-9E56-463B-A822-F24307068783}" sibTransId="{BD6A2B52-53F1-435C-84CB-FF38C0597043}"/>
    <dgm:cxn modelId="{B8ACECAC-9832-4DE3-838C-9A0CE2571775}" type="presOf" srcId="{0AFAB227-C28D-41E9-AB0E-27BA140F3F6B}" destId="{F4A6CEBA-9AF0-492A-ACCE-00B8A98A7294}" srcOrd="0" destOrd="0" presId="urn:microsoft.com/office/officeart/2005/8/layout/hProcess9"/>
    <dgm:cxn modelId="{2518BDBC-6C6A-4A74-87CF-78E758F019D7}" srcId="{7F6F8B7A-6658-4C78-9B31-5BB1BC1ED65F}" destId="{AD99E627-DFC4-45FE-B011-D371EB08F5CC}" srcOrd="1" destOrd="0" parTransId="{4E6DCD4F-88EA-4CA0-9260-363FB03DA480}" sibTransId="{5FD650DB-D15A-4EED-89B9-EBC729C875D4}"/>
    <dgm:cxn modelId="{6B126999-4928-41BE-9870-2133FE827362}" type="presParOf" srcId="{A7BD89E0-53C5-4616-8C66-389791FB8EA4}" destId="{F6F16C20-8B54-444A-ABDC-E16CD3C74E70}" srcOrd="0" destOrd="0" presId="urn:microsoft.com/office/officeart/2005/8/layout/hProcess9"/>
    <dgm:cxn modelId="{BC288A01-B912-490F-9940-A0B580C5E11F}" type="presParOf" srcId="{A7BD89E0-53C5-4616-8C66-389791FB8EA4}" destId="{D6CC35A9-EA8E-47CC-9310-40D20717BFEA}" srcOrd="1" destOrd="0" presId="urn:microsoft.com/office/officeart/2005/8/layout/hProcess9"/>
    <dgm:cxn modelId="{29AFE311-70ED-40FD-BBEA-ACF92FB0C766}" type="presParOf" srcId="{D6CC35A9-EA8E-47CC-9310-40D20717BFEA}" destId="{7B1BD28A-F3CD-46EB-AF2C-8D17B41BA3E9}" srcOrd="0" destOrd="0" presId="urn:microsoft.com/office/officeart/2005/8/layout/hProcess9"/>
    <dgm:cxn modelId="{8F01072E-9F62-41F2-B398-144973F280C8}" type="presParOf" srcId="{D6CC35A9-EA8E-47CC-9310-40D20717BFEA}" destId="{EB4F05D9-574A-4E61-965C-2EB09EEBD8A4}" srcOrd="1" destOrd="0" presId="urn:microsoft.com/office/officeart/2005/8/layout/hProcess9"/>
    <dgm:cxn modelId="{8DA9704C-600A-4080-B7B1-421A432D2603}" type="presParOf" srcId="{D6CC35A9-EA8E-47CC-9310-40D20717BFEA}" destId="{85A5F3F8-563D-4E35-9E02-AC8F89E86400}" srcOrd="2" destOrd="0" presId="urn:microsoft.com/office/officeart/2005/8/layout/hProcess9"/>
    <dgm:cxn modelId="{C09632D0-F320-4EE5-A422-F6884F3E2AF2}" type="presParOf" srcId="{D6CC35A9-EA8E-47CC-9310-40D20717BFEA}" destId="{766AF0A5-8D74-4378-9497-3BB7F138F2B0}" srcOrd="3" destOrd="0" presId="urn:microsoft.com/office/officeart/2005/8/layout/hProcess9"/>
    <dgm:cxn modelId="{922ED6D4-E357-4EC5-9A64-D91C51AE0DE8}" type="presParOf" srcId="{D6CC35A9-EA8E-47CC-9310-40D20717BFEA}" destId="{F4A6CEBA-9AF0-492A-ACCE-00B8A98A7294}" srcOrd="4" destOrd="0" presId="urn:microsoft.com/office/officeart/2005/8/layout/hProcess9"/>
    <dgm:cxn modelId="{27F52E66-6D7D-4BD9-9C3F-A7E71A547DAD}" type="presParOf" srcId="{D6CC35A9-EA8E-47CC-9310-40D20717BFEA}" destId="{9915B325-386E-44F9-907B-B98052AAFE12}" srcOrd="5" destOrd="0" presId="urn:microsoft.com/office/officeart/2005/8/layout/hProcess9"/>
    <dgm:cxn modelId="{ECA7CEBE-3FF8-442E-BF41-85C01139951F}" type="presParOf" srcId="{D6CC35A9-EA8E-47CC-9310-40D20717BFEA}" destId="{A959927D-2D45-4C8C-93C6-8A068FA57B87}" srcOrd="6" destOrd="0" presId="urn:microsoft.com/office/officeart/2005/8/layout/hProcess9"/>
    <dgm:cxn modelId="{8A73DBCA-940C-4A69-913D-12DC8970F212}" type="presParOf" srcId="{D6CC35A9-EA8E-47CC-9310-40D20717BFEA}" destId="{736AC4CD-F80E-4825-81E9-575D29025259}" srcOrd="7" destOrd="0" presId="urn:microsoft.com/office/officeart/2005/8/layout/hProcess9"/>
    <dgm:cxn modelId="{55E90298-C0CA-4247-BDE4-E572DD077FF2}" type="presParOf" srcId="{D6CC35A9-EA8E-47CC-9310-40D20717BFEA}" destId="{F3173D8B-5B37-4952-BAC7-B7E0AD7A736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6C20-8B54-444A-ABDC-E16CD3C74E70}">
      <dsp:nvSpPr>
        <dsp:cNvPr id="0" name=""/>
        <dsp:cNvSpPr/>
      </dsp:nvSpPr>
      <dsp:spPr>
        <a:xfrm>
          <a:off x="844646" y="0"/>
          <a:ext cx="9004252" cy="473853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BD28A-F3CD-46EB-AF2C-8D17B41BA3E9}">
      <dsp:nvSpPr>
        <dsp:cNvPr id="0" name=""/>
        <dsp:cNvSpPr/>
      </dsp:nvSpPr>
      <dsp:spPr>
        <a:xfrm>
          <a:off x="4655" y="1421561"/>
          <a:ext cx="2035370" cy="189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Publication of the call: second </a:t>
          </a:r>
          <a:r>
            <a:rPr lang="fr-BE" sz="2200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half</a:t>
          </a: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of </a:t>
          </a:r>
          <a:r>
            <a:rPr lang="fr-BE" sz="2200" b="1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November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2021</a:t>
          </a:r>
          <a:endParaRPr lang="en-US" sz="2200" kern="1200" dirty="0">
            <a:solidFill>
              <a:schemeClr val="bg1"/>
            </a:solidFill>
            <a:latin typeface="EC Square Sans Cond Pro" panose="020B0506040000020004" pitchFamily="34" charset="0"/>
          </a:endParaRPr>
        </a:p>
      </dsp:txBody>
      <dsp:txXfrm>
        <a:off x="97182" y="1514088"/>
        <a:ext cx="1850316" cy="1710361"/>
      </dsp:txXfrm>
    </dsp:sp>
    <dsp:sp modelId="{85A5F3F8-563D-4E35-9E02-AC8F89E86400}">
      <dsp:nvSpPr>
        <dsp:cNvPr id="0" name=""/>
        <dsp:cNvSpPr/>
      </dsp:nvSpPr>
      <dsp:spPr>
        <a:xfrm>
          <a:off x="2141794" y="1421561"/>
          <a:ext cx="2035370" cy="189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Deadline: 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end of </a:t>
          </a:r>
          <a:r>
            <a:rPr lang="fr-BE" sz="2200" b="1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February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 2022</a:t>
          </a:r>
        </a:p>
      </dsp:txBody>
      <dsp:txXfrm>
        <a:off x="2234321" y="1514088"/>
        <a:ext cx="1850316" cy="1710361"/>
      </dsp:txXfrm>
    </dsp:sp>
    <dsp:sp modelId="{F4A6CEBA-9AF0-492A-ACCE-00B8A98A7294}">
      <dsp:nvSpPr>
        <dsp:cNvPr id="0" name=""/>
        <dsp:cNvSpPr/>
      </dsp:nvSpPr>
      <dsp:spPr>
        <a:xfrm>
          <a:off x="4278933" y="1421561"/>
          <a:ext cx="2035370" cy="18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Evaluation</a:t>
          </a: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</a:t>
          </a:r>
          <a:r>
            <a:rPr lang="fr-BE" sz="2200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process</a:t>
          </a: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: 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March - July 2022</a:t>
          </a:r>
        </a:p>
      </dsp:txBody>
      <dsp:txXfrm>
        <a:off x="4371460" y="1514088"/>
        <a:ext cx="1850316" cy="1710361"/>
      </dsp:txXfrm>
    </dsp:sp>
    <dsp:sp modelId="{A959927D-2D45-4C8C-93C6-8A068FA57B87}">
      <dsp:nvSpPr>
        <dsp:cNvPr id="0" name=""/>
        <dsp:cNvSpPr/>
      </dsp:nvSpPr>
      <dsp:spPr>
        <a:xfrm>
          <a:off x="6416072" y="1421561"/>
          <a:ext cx="2035370" cy="189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latin typeface="EC Square Sans Cond Pro" panose="020B0506040000020004" pitchFamily="34" charset="0"/>
            </a:rPr>
            <a:t>Information to </a:t>
          </a:r>
          <a:r>
            <a:rPr lang="fr-BE" sz="2200" kern="1200" dirty="0" err="1" smtClean="0">
              <a:latin typeface="EC Square Sans Cond Pro" panose="020B0506040000020004" pitchFamily="34" charset="0"/>
            </a:rPr>
            <a:t>applicants</a:t>
          </a:r>
          <a:r>
            <a:rPr lang="fr-BE" sz="2200" kern="1200" dirty="0" smtClean="0">
              <a:latin typeface="EC Square Sans Cond Pro" panose="020B0506040000020004" pitchFamily="34" charset="0"/>
            </a:rPr>
            <a:t> </a:t>
          </a:r>
          <a:r>
            <a:rPr lang="fr-BE" sz="2200" b="1" kern="1200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August</a:t>
          </a:r>
          <a:r>
            <a:rPr lang="fr-BE" sz="2200" kern="1200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 </a:t>
          </a:r>
          <a:r>
            <a:rPr lang="fr-BE" sz="2200" b="1" kern="1200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2022</a:t>
          </a:r>
        </a:p>
      </dsp:txBody>
      <dsp:txXfrm>
        <a:off x="6508599" y="1514088"/>
        <a:ext cx="1850316" cy="1710361"/>
      </dsp:txXfrm>
    </dsp:sp>
    <dsp:sp modelId="{F3173D8B-5B37-4952-BAC7-B7E0AD7A736A}">
      <dsp:nvSpPr>
        <dsp:cNvPr id="0" name=""/>
        <dsp:cNvSpPr/>
      </dsp:nvSpPr>
      <dsp:spPr>
        <a:xfrm>
          <a:off x="8553212" y="1421561"/>
          <a:ext cx="2035370" cy="1895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latin typeface="EC Square Sans Cond Pro" panose="020B0506040000020004" pitchFamily="34" charset="0"/>
            </a:rPr>
            <a:t>Start of </a:t>
          </a:r>
          <a:r>
            <a:rPr lang="fr-BE" sz="2200" kern="1200" dirty="0" err="1" smtClean="0">
              <a:latin typeface="EC Square Sans Cond Pro" panose="020B0506040000020004" pitchFamily="34" charset="0"/>
            </a:rPr>
            <a:t>projects</a:t>
          </a:r>
          <a:r>
            <a:rPr lang="fr-BE" sz="2200" kern="1200" dirty="0" smtClean="0">
              <a:latin typeface="EC Square Sans Cond Pro" panose="020B0506040000020004" pitchFamily="34" charset="0"/>
            </a:rPr>
            <a:t>: 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1 August 2022</a:t>
          </a:r>
          <a:endParaRPr lang="en-US" sz="2200" b="1" kern="1200" dirty="0">
            <a:solidFill>
              <a:schemeClr val="bg1"/>
            </a:solidFill>
            <a:latin typeface="EC Square Sans Cond Pro" panose="020B0506040000020004" pitchFamily="34" charset="0"/>
          </a:endParaRPr>
        </a:p>
      </dsp:txBody>
      <dsp:txXfrm>
        <a:off x="8645739" y="1514088"/>
        <a:ext cx="1850316" cy="1710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0.21852</cdr:y>
    </cdr:from>
    <cdr:to>
      <cdr:x>0.94731</cdr:x>
      <cdr:y>0.57328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01937" y="1086260"/>
          <a:ext cx="5101047" cy="1763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8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9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9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9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1351" y="2049534"/>
            <a:ext cx="10065224" cy="2149523"/>
          </a:xfrm>
        </p:spPr>
        <p:txBody>
          <a:bodyPr/>
          <a:lstStyle/>
          <a:p>
            <a:pPr algn="ctr"/>
            <a:r>
              <a:rPr lang="en-IE" sz="3600" dirty="0">
                <a:latin typeface="EC Square Sans Cond Pro" panose="020B0506040000020004" pitchFamily="34" charset="0"/>
              </a:rPr>
              <a:t>International credit </a:t>
            </a:r>
            <a:r>
              <a:rPr lang="en-IE" sz="3600" dirty="0" smtClean="0">
                <a:latin typeface="EC Square Sans Cond Pro" panose="020B0506040000020004" pitchFamily="34" charset="0"/>
              </a:rPr>
              <a:t>mobility (KA171) </a:t>
            </a:r>
            <a:r>
              <a:rPr lang="en-IE" sz="3600" dirty="0">
                <a:latin typeface="EC Square Sans Cond Pro" panose="020B0506040000020004" pitchFamily="34" charset="0"/>
              </a:rPr>
              <a:t>in </a:t>
            </a:r>
            <a:r>
              <a:rPr lang="en-IE" sz="3600" dirty="0" smtClean="0">
                <a:latin typeface="EC Square Sans Cond Pro" panose="020B0506040000020004" pitchFamily="34" charset="0"/>
              </a:rPr>
              <a:t/>
            </a:r>
            <a:br>
              <a:rPr lang="en-IE" sz="3600" dirty="0" smtClean="0">
                <a:latin typeface="EC Square Sans Cond Pro" panose="020B0506040000020004" pitchFamily="34" charset="0"/>
              </a:rPr>
            </a:br>
            <a:r>
              <a:rPr lang="en-IE" sz="3600" dirty="0" smtClean="0">
                <a:latin typeface="EC Square Sans Cond Pro" panose="020B0506040000020004" pitchFamily="34" charset="0"/>
              </a:rPr>
              <a:t>the Erasmus</a:t>
            </a:r>
            <a:r>
              <a:rPr lang="en-IE" sz="3600" dirty="0">
                <a:latin typeface="EC Square Sans Cond Pro" panose="020B0506040000020004" pitchFamily="34" charset="0"/>
              </a:rPr>
              <a:t>+ programme 2021-2027</a:t>
            </a:r>
            <a:endParaRPr lang="en-US" sz="3600" dirty="0">
              <a:latin typeface="EC Square Sans Cond Pro" panose="020B0506040000020004" pitchFamily="34" charset="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934947" y="1201979"/>
            <a:ext cx="10839235" cy="5527593"/>
            <a:chOff x="56" y="1006"/>
            <a:chExt cx="5634" cy="3048"/>
          </a:xfrm>
          <a:solidFill>
            <a:srgbClr val="002060">
              <a:alpha val="28000"/>
            </a:srgbClr>
          </a:solidFill>
        </p:grpSpPr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681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 dirty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681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681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76023" y="5531066"/>
            <a:ext cx="10057261" cy="1642509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en-IE" sz="2000" dirty="0" smtClean="0">
                <a:latin typeface="EC Square Sans Cond Pro" panose="020B0506040000020004" pitchFamily="34" charset="0"/>
              </a:rPr>
              <a:t>Antoaneta </a:t>
            </a:r>
            <a:r>
              <a:rPr lang="en-IE" sz="2000" dirty="0" err="1" smtClean="0">
                <a:latin typeface="EC Square Sans Cond Pro" panose="020B0506040000020004" pitchFamily="34" charset="0"/>
              </a:rPr>
              <a:t>Irikova</a:t>
            </a:r>
            <a:endParaRPr lang="en-US" sz="2000" dirty="0" smtClean="0">
              <a:latin typeface="EC Square Sans Cond Pro" panose="020B05060400000200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z="2000" dirty="0">
                <a:latin typeface="EC Square Sans Cond Pro" panose="020B0506040000020004" pitchFamily="34" charset="0"/>
              </a:rPr>
              <a:t>U</a:t>
            </a:r>
            <a:r>
              <a:rPr lang="en-US" sz="2000" dirty="0" smtClean="0">
                <a:latin typeface="EC Square Sans Cond Pro" panose="020B0506040000020004" pitchFamily="34" charset="0"/>
              </a:rPr>
              <a:t>nit of C3, International </a:t>
            </a:r>
            <a:r>
              <a:rPr lang="en-US" sz="2000" dirty="0">
                <a:latin typeface="EC Square Sans Cond Pro" panose="020B0506040000020004" pitchFamily="34" charset="0"/>
              </a:rPr>
              <a:t>Cooperation</a:t>
            </a:r>
          </a:p>
          <a:p>
            <a:pPr algn="r">
              <a:spcAft>
                <a:spcPts val="0"/>
              </a:spcAft>
            </a:pPr>
            <a:r>
              <a:rPr lang="en-US" sz="2000" dirty="0" smtClean="0">
                <a:latin typeface="EC Square Sans Cond Pro" panose="020B0506040000020004" pitchFamily="34" charset="0"/>
              </a:rPr>
              <a:t>DG EAC</a:t>
            </a:r>
            <a:endParaRPr lang="en-US" sz="2000" dirty="0">
              <a:latin typeface="EC Square Sans Cond Pro" panose="020B05060400000200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98117" y="3377802"/>
            <a:ext cx="10057261" cy="164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IE" sz="2000" i="1" dirty="0" smtClean="0">
                <a:solidFill>
                  <a:schemeClr val="bg1"/>
                </a:solidFill>
                <a:latin typeface="EC Square Sans Cond Pro" panose="020B0506040000020004" pitchFamily="34" charset="0"/>
              </a:rPr>
              <a:t>Call 2022, novelties</a:t>
            </a:r>
            <a:endParaRPr lang="en-US" sz="2000" i="1" dirty="0" smtClean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000" i="1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Online information </a:t>
            </a:r>
            <a:r>
              <a:rPr lang="en-US" sz="2000" i="1" dirty="0" smtClean="0">
                <a:solidFill>
                  <a:schemeClr val="bg1"/>
                </a:solidFill>
                <a:latin typeface="EC Square Sans Cond Pro" panose="020B0506040000020004" pitchFamily="34" charset="0"/>
              </a:rPr>
              <a:t>meeting, 18 November 2021</a:t>
            </a:r>
          </a:p>
        </p:txBody>
      </p:sp>
    </p:spTree>
    <p:extLst>
      <p:ext uri="{BB962C8B-B14F-4D97-AF65-F5344CB8AC3E}">
        <p14:creationId xmlns:p14="http://schemas.microsoft.com/office/powerpoint/2010/main" val="7053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>
                <a:latin typeface="EC Square Sans Cond Pro" panose="020B0506040000020004" pitchFamily="34" charset="0"/>
              </a:rPr>
              <a:t>Two strands of the international dimension: 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International outgoing mobility supported by internal policy funds (KA131)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International outgoing and incoming mobility supported by external policy </a:t>
            </a:r>
            <a:r>
              <a:rPr lang="en-US" sz="2400" dirty="0" smtClean="0">
                <a:latin typeface="EC Square Sans Cond Pro" panose="020B0506040000020004" pitchFamily="34" charset="0"/>
              </a:rPr>
              <a:t>funds (KA171)</a:t>
            </a:r>
            <a:endParaRPr lang="en-IE" sz="2400" dirty="0" smtClean="0">
              <a:latin typeface="EC Square Sans Cond Pro" panose="020B0506040000020004" pitchFamily="34" charset="0"/>
            </a:endParaRP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 Funding sources: 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KA131: H2 =&gt; up to 20% of project grant for international mobility, one budget for the whole world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KA171: H6, earmarked budget envelopes per region </a:t>
            </a:r>
            <a:endParaRPr lang="en-IE" dirty="0" smtClean="0">
              <a:latin typeface="EC Square Sans Cond Pro" panose="020B0506040000020004" pitchFamily="34" charset="0"/>
            </a:endParaRPr>
          </a:p>
          <a:p>
            <a:endParaRPr lang="en-US" sz="2800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opening of KA131 (I)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7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>
                <a:latin typeface="EC Square Sans Cond Pro" panose="020B0506040000020004" pitchFamily="34" charset="0"/>
              </a:rPr>
              <a:t>Available funding in 2022 and beyond: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KA131: 194m (with max 20% use)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KA171: 169m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Geographical scope and flows: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KA131: worldwide, only outgoing mobility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KA171: worldwide except Regions 13 and 14, geographical targets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opening of KA131 (II)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8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EC Square Sans Cond Pro" panose="020B0506040000020004" pitchFamily="34" charset="0"/>
              </a:rPr>
              <a:t>Application: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KA131: only indicative % for international mobility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KA171: quality assessment per region &amp; approval of country flows</a:t>
            </a:r>
          </a:p>
          <a:p>
            <a:r>
              <a:rPr lang="en-US" sz="2800" dirty="0">
                <a:latin typeface="EC Square Sans Cond Pro" panose="020B0506040000020004" pitchFamily="34" charset="0"/>
              </a:rPr>
              <a:t>Implementation mode: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KA131: selection of partner countries &amp; HEIs during implementation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KA171: approval of partner countries </a:t>
            </a:r>
            <a:r>
              <a:rPr lang="en-US" sz="2400" dirty="0" smtClean="0">
                <a:latin typeface="EC Square Sans Cond Pro" panose="020B0506040000020004" pitchFamily="34" charset="0"/>
              </a:rPr>
              <a:t>and </a:t>
            </a:r>
            <a:r>
              <a:rPr lang="en-US" sz="2400" dirty="0">
                <a:latin typeface="EC Square Sans Cond Pro" panose="020B0506040000020004" pitchFamily="34" charset="0"/>
              </a:rPr>
              <a:t>HEIs during application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Complementarity between the two strands</a:t>
            </a:r>
            <a:endParaRPr lang="en-US" sz="2800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opening of KA131 (III)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9" name="Freeform 8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3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751737"/>
              </p:ext>
            </p:extLst>
          </p:nvPr>
        </p:nvGraphicFramePr>
        <p:xfrm>
          <a:off x="881743" y="1718127"/>
          <a:ext cx="10593238" cy="473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Timeline</a:t>
            </a:r>
            <a:endParaRPr lang="en-US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Q &amp; A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33" y="1569244"/>
            <a:ext cx="31051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7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IE" dirty="0" smtClean="0">
                <a:latin typeface="EC Square Sans Cond Pro" panose="020B0506040000020004" pitchFamily="34" charset="0"/>
              </a:rPr>
              <a:t>Mixed funding of Int’l dimension of E+: </a:t>
            </a:r>
            <a:r>
              <a:rPr lang="en-US" dirty="0" smtClean="0">
                <a:latin typeface="EC Square Sans Cond Pro" panose="020B0506040000020004" pitchFamily="34" charset="0"/>
              </a:rPr>
              <a:t>E</a:t>
            </a:r>
            <a:r>
              <a:rPr lang="en-US" dirty="0">
                <a:latin typeface="EC Square Sans Cond Pro" panose="020B0506040000020004" pitchFamily="34" charset="0"/>
              </a:rPr>
              <a:t>+ budget line (H2) and External financial instruments (H6</a:t>
            </a:r>
            <a:r>
              <a:rPr lang="en-US" dirty="0" smtClean="0">
                <a:latin typeface="EC Square Sans Cond Pro" panose="020B0506040000020004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EC Square Sans Cond Pro" panose="020B0506040000020004" pitchFamily="34" charset="0"/>
              </a:rPr>
              <a:t>Heading 6: </a:t>
            </a:r>
            <a:r>
              <a:rPr lang="en-US" b="1" dirty="0">
                <a:latin typeface="EC Square Sans Cond Pro" panose="020B0506040000020004" pitchFamily="34" charset="0"/>
              </a:rPr>
              <a:t>2.174 billion EUR </a:t>
            </a:r>
            <a:r>
              <a:rPr lang="en-US" dirty="0">
                <a:latin typeface="EC Square Sans Cond Pro" panose="020B0506040000020004" pitchFamily="34" charset="0"/>
              </a:rPr>
              <a:t>(1.932 billion EUR 2014-2020):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EC Square Sans Cond Pro" panose="020B0506040000020004" pitchFamily="34" charset="0"/>
              </a:rPr>
              <a:t>IPA III (WB, 374 million EUR)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EC Square Sans Cond Pro" panose="020B0506040000020004" pitchFamily="34" charset="0"/>
              </a:rPr>
              <a:t>NDICI (rest of the world, 1,8 billion EUR</a:t>
            </a:r>
            <a:r>
              <a:rPr lang="en-US" dirty="0" smtClean="0">
                <a:latin typeface="EC Square Sans Cond Pro" panose="020B0506040000020004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EC Square Sans Cond Pro" panose="020B0506040000020004" pitchFamily="34" charset="0"/>
              </a:rPr>
              <a:t>Slight </a:t>
            </a:r>
            <a:r>
              <a:rPr lang="en-US" dirty="0">
                <a:latin typeface="EC Square Sans Cond Pro" panose="020B0506040000020004" pitchFamily="34" charset="0"/>
              </a:rPr>
              <a:t>difference in the composition of the regions compared to </a:t>
            </a:r>
            <a:r>
              <a:rPr lang="en-US" dirty="0" smtClean="0">
                <a:latin typeface="EC Square Sans Cond Pro" panose="020B0506040000020004" pitchFamily="34" charset="0"/>
              </a:rPr>
              <a:t>2014-2020</a:t>
            </a: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EC Square Sans Cond Pro" panose="020B0506040000020004" pitchFamily="34" charset="0"/>
              </a:rPr>
              <a:t>New regions</a:t>
            </a: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EC Square Sans Cond Pro" panose="020B0506040000020004" pitchFamily="34" charset="0"/>
              </a:rPr>
              <a:t>Mix of High income countries (HICs) and Least developed countries (LDCs)</a:t>
            </a:r>
            <a:endParaRPr lang="en-US" dirty="0" smtClean="0">
              <a:latin typeface="EC Square Sans Cond Pro" panose="020B0506040000020004" pitchFamily="34" charset="0"/>
            </a:endParaRPr>
          </a:p>
          <a:p>
            <a:pPr marL="457200" lvl="1" indent="0">
              <a:buNone/>
            </a:pPr>
            <a:endParaRPr lang="en-IE" dirty="0" smtClean="0">
              <a:latin typeface="EC Square Sans Cond Pro" panose="020B0506040000020004" pitchFamily="34" charset="0"/>
            </a:endParaRPr>
          </a:p>
          <a:p>
            <a:pPr lvl="1"/>
            <a:endParaRPr lang="en-US" dirty="0" smtClean="0">
              <a:latin typeface="EC Square Sans Cond Pro" panose="020B0506040000020004" pitchFamily="34" charset="0"/>
            </a:endParaRPr>
          </a:p>
          <a:p>
            <a:pPr lvl="1"/>
            <a:endParaRPr lang="en-IE" dirty="0">
              <a:latin typeface="EC Square Sans Cond Pro" panose="020B0506040000020004" pitchFamily="34" charset="0"/>
            </a:endParaRPr>
          </a:p>
          <a:p>
            <a:pPr lvl="1"/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dimension of Erasmus</a:t>
            </a:r>
            <a:r>
              <a:rPr lang="en-IE" dirty="0">
                <a:latin typeface="EC Square Sans Cond Pro" panose="020B0506040000020004" pitchFamily="34" charset="0"/>
              </a:rPr>
              <a:t>+ </a:t>
            </a:r>
            <a:r>
              <a:rPr lang="en-IE" dirty="0" smtClean="0">
                <a:latin typeface="EC Square Sans Cond Pro" panose="020B0506040000020004" pitchFamily="34" charset="0"/>
              </a:rPr>
              <a:t>2021-2027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200" dirty="0" smtClean="0">
                <a:latin typeface="EC Square Sans Cond Pro" panose="020B0506040000020004" pitchFamily="34" charset="0"/>
              </a:rPr>
              <a:t>International credit mobility 2014-2020</a:t>
            </a:r>
            <a:br>
              <a:rPr lang="en-IE" sz="3200" dirty="0" smtClean="0">
                <a:latin typeface="EC Square Sans Cond Pro" panose="020B0506040000020004" pitchFamily="34" charset="0"/>
              </a:rPr>
            </a:br>
            <a:r>
              <a:rPr lang="en-US" sz="3200" b="1" dirty="0">
                <a:solidFill>
                  <a:srgbClr val="024B9C"/>
                </a:solidFill>
                <a:latin typeface="EC Square Sans Cond Pro" panose="020B0506040000020004" pitchFamily="34" charset="0"/>
              </a:rPr>
              <a:t>~270k </a:t>
            </a:r>
            <a:r>
              <a:rPr lang="en-US" sz="3200" dirty="0">
                <a:solidFill>
                  <a:srgbClr val="024B9C"/>
                </a:solidFill>
                <a:latin typeface="EC Square Sans Cond Pro" panose="020B0506040000020004" pitchFamily="34" charset="0"/>
              </a:rPr>
              <a:t>planned short-term staff and student </a:t>
            </a:r>
            <a:r>
              <a:rPr lang="en-US" sz="3200" dirty="0" err="1">
                <a:solidFill>
                  <a:srgbClr val="024B9C"/>
                </a:solidFill>
                <a:latin typeface="EC Square Sans Cond Pro" panose="020B0506040000020004" pitchFamily="34" charset="0"/>
              </a:rPr>
              <a:t>mobilities</a:t>
            </a:r>
            <a:r>
              <a:rPr lang="en-US" sz="3200" dirty="0">
                <a:solidFill>
                  <a:srgbClr val="024B9C"/>
                </a:solidFill>
                <a:latin typeface="EC Square Sans Cond Pro" panose="020B0506040000020004" pitchFamily="34" charset="0"/>
              </a:rPr>
              <a:t> </a:t>
            </a:r>
            <a:endParaRPr lang="en-US" sz="3200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55697"/>
              </p:ext>
            </p:extLst>
          </p:nvPr>
        </p:nvGraphicFramePr>
        <p:xfrm>
          <a:off x="472297" y="1628356"/>
          <a:ext cx="11191383" cy="48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4"/>
            <a:ext cx="4038601" cy="4052662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132 projects awarded</a:t>
            </a:r>
          </a:p>
          <a:p>
            <a:r>
              <a:rPr lang="en-IE" dirty="0" smtClean="0">
                <a:latin typeface="EC Square Sans Cond Pro" panose="020B0506040000020004" pitchFamily="34" charset="0"/>
              </a:rPr>
              <a:t>7 190 planned </a:t>
            </a:r>
            <a:r>
              <a:rPr lang="en-IE" dirty="0" err="1" smtClean="0">
                <a:latin typeface="EC Square Sans Cond Pro" panose="020B0506040000020004" pitchFamily="34" charset="0"/>
              </a:rPr>
              <a:t>mobilities</a:t>
            </a:r>
            <a:r>
              <a:rPr lang="en-IE" dirty="0" smtClean="0">
                <a:latin typeface="EC Square Sans Cond Pro" panose="020B0506040000020004" pitchFamily="34" charset="0"/>
              </a:rPr>
              <a:t>: 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63/37 incoming/outgoing 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40/60 student/staff mobility</a:t>
            </a:r>
          </a:p>
          <a:p>
            <a:endParaRPr lang="en-IE" dirty="0" smtClean="0">
              <a:latin typeface="EC Square Sans Cond Pro" panose="020B0506040000020004" pitchFamily="34" charset="0"/>
            </a:endParaRPr>
          </a:p>
          <a:p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ICM in the Netherlands 2015-2020 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983867"/>
              </p:ext>
            </p:extLst>
          </p:nvPr>
        </p:nvGraphicFramePr>
        <p:xfrm>
          <a:off x="3635829" y="1395865"/>
          <a:ext cx="7850493" cy="525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7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ICM 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</a:t>
            </a:r>
            <a:r>
              <a:rPr lang="en-IE" dirty="0" smtClean="0"/>
              <a:t> </a:t>
            </a:r>
            <a:r>
              <a:rPr lang="en-IE" dirty="0" smtClean="0">
                <a:latin typeface="EC Square Sans Cond Pro" panose="020B0506040000020004" pitchFamily="34" charset="0"/>
              </a:rPr>
              <a:t>budget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428607"/>
              </p:ext>
            </p:extLst>
          </p:nvPr>
        </p:nvGraphicFramePr>
        <p:xfrm>
          <a:off x="5900056" y="1360714"/>
          <a:ext cx="5586265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88919" y="1360714"/>
          <a:ext cx="5439603" cy="45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2270043" y="3788228"/>
            <a:ext cx="151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~EUR 959 million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361302" y="3788227"/>
            <a:ext cx="163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~EUR </a:t>
            </a: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1,064 </a:t>
            </a:r>
            <a:r>
              <a:rPr lang="en-IE" sz="2400" b="1" dirty="0" smtClean="0">
                <a:solidFill>
                  <a:srgbClr val="4D4D4D"/>
                </a:solidFill>
                <a:latin typeface="EC Square Sans Cond Pro" panose="020B0506040000020004" pitchFamily="34" charset="0"/>
              </a:rPr>
              <a:t>b</a:t>
            </a:r>
            <a:r>
              <a:rPr kumimoji="0" lang="en-I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illion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59220" cy="4626933"/>
          </a:xfrm>
        </p:spPr>
        <p:txBody>
          <a:bodyPr/>
          <a:lstStyle/>
          <a:p>
            <a:r>
              <a:rPr lang="en-US" sz="3200" dirty="0">
                <a:latin typeface="EC Square Sans Cond Pro" panose="020B0506040000020004" pitchFamily="34" charset="0"/>
              </a:rPr>
              <a:t>Application form </a:t>
            </a:r>
            <a:r>
              <a:rPr lang="en-US" sz="3200" dirty="0" smtClean="0">
                <a:latin typeface="EC Square Sans Cond Pro" panose="020B0506040000020004" pitchFamily="34" charset="0"/>
              </a:rPr>
              <a:t>– regional approach: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3 quality questions: one at project level and two for each region the applicant intends to cooperate with </a:t>
            </a:r>
            <a:endParaRPr lang="en-US" sz="2400" dirty="0">
              <a:latin typeface="EC Square Sans Cond Pro" panose="020B0506040000020004" pitchFamily="34" charset="0"/>
            </a:endParaRPr>
          </a:p>
          <a:p>
            <a:pPr lvl="1"/>
            <a:r>
              <a:rPr lang="en-IE" sz="2400" dirty="0">
                <a:latin typeface="EC Square Sans Cond Pro" panose="020B0506040000020004" pitchFamily="34" charset="0"/>
              </a:rPr>
              <a:t>Apply only for student/staff mobility without specifying types of activity (studies/ traineeships or teaching/training)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Shift funds between countries in the same region =</a:t>
            </a:r>
            <a:r>
              <a:rPr lang="en-US" sz="2400" dirty="0" smtClean="0">
                <a:latin typeface="EC Square Sans Cond Pro" panose="020B0506040000020004" pitchFamily="34" charset="0"/>
              </a:rPr>
              <a:t>&gt; more </a:t>
            </a:r>
            <a:r>
              <a:rPr lang="en-US" sz="2400" dirty="0">
                <a:latin typeface="EC Square Sans Cond Pro" panose="020B0506040000020004" pitchFamily="34" charset="0"/>
              </a:rPr>
              <a:t>flexible budget management</a:t>
            </a:r>
            <a:r>
              <a:rPr lang="en-IE" sz="2400" dirty="0">
                <a:latin typeface="EC Square Sans Cond Pro" panose="020B0506040000020004" pitchFamily="34" charset="0"/>
              </a:rPr>
              <a:t> </a:t>
            </a:r>
            <a:endParaRPr lang="en-IE" sz="2400" dirty="0" smtClean="0">
              <a:latin typeface="EC Square Sans Cond Pro" panose="020B0506040000020004" pitchFamily="34" charset="0"/>
            </a:endParaRP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Estimation of participants with fewer opportunities </a:t>
            </a:r>
            <a:endParaRPr lang="en-US" sz="2400" dirty="0" smtClean="0">
              <a:latin typeface="EC Square Sans Cond Pro" panose="020B0506040000020004" pitchFamily="34" charset="0"/>
            </a:endParaRPr>
          </a:p>
          <a:p>
            <a:endParaRPr lang="en-US" dirty="0">
              <a:latin typeface="EC Square Sans Cond Pro" panose="020B0506040000020004" pitchFamily="34" charset="0"/>
            </a:endParaRPr>
          </a:p>
          <a:p>
            <a:endParaRPr lang="en-US" dirty="0" smtClean="0">
              <a:latin typeface="EC Square Sans Cond Pro" panose="020B0506040000020004" pitchFamily="34" charset="0"/>
            </a:endParaRPr>
          </a:p>
          <a:p>
            <a:pPr lvl="1"/>
            <a:endParaRPr lang="en-IE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87046"/>
            <a:ext cx="10515600" cy="782357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Credit Mobility (ICM) </a:t>
            </a:r>
            <a:r>
              <a:rPr lang="en-IE" dirty="0">
                <a:latin typeface="EC Square Sans Cond Pro" panose="020B0506040000020004" pitchFamily="34" charset="0"/>
              </a:rPr>
              <a:t>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5" y="2352983"/>
            <a:ext cx="1098725" cy="1098725"/>
          </a:xfrm>
          <a:prstGeom prst="rect">
            <a:avLst/>
          </a:prstGeom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7" name="Freeform 6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59220" cy="4626933"/>
          </a:xfrm>
        </p:spPr>
        <p:txBody>
          <a:bodyPr/>
          <a:lstStyle/>
          <a:p>
            <a:r>
              <a:rPr lang="en-US" sz="3200" dirty="0" smtClean="0">
                <a:latin typeface="EC Square Sans Cond Pro" panose="020B0506040000020004" pitchFamily="34" charset="0"/>
              </a:rPr>
              <a:t>Enhanced opportunities with a focus on inclusion: </a:t>
            </a:r>
          </a:p>
          <a:p>
            <a:pPr lvl="1"/>
            <a:r>
              <a:rPr lang="en-US" sz="2800" dirty="0">
                <a:latin typeface="EC Square Sans Cond Pro" panose="020B0506040000020004" pitchFamily="34" charset="0"/>
              </a:rPr>
              <a:t>blended </a:t>
            </a:r>
            <a:r>
              <a:rPr lang="en-US" sz="2800" dirty="0" err="1">
                <a:latin typeface="EC Square Sans Cond Pro" panose="020B0506040000020004" pitchFamily="34" charset="0"/>
              </a:rPr>
              <a:t>mobilities</a:t>
            </a:r>
            <a:r>
              <a:rPr lang="en-US" sz="2800" dirty="0">
                <a:latin typeface="EC Square Sans Cond Pro" panose="020B0506040000020004" pitchFamily="34" charset="0"/>
              </a:rPr>
              <a:t> - short physical mobility of 5 to 30 days combined with a virtual component, </a:t>
            </a:r>
          </a:p>
          <a:p>
            <a:pPr lvl="1"/>
            <a:r>
              <a:rPr lang="en-US" sz="2800" dirty="0">
                <a:latin typeface="EC Square Sans Cond Pro" panose="020B0506040000020004" pitchFamily="34" charset="0"/>
              </a:rPr>
              <a:t>opening up to recent </a:t>
            </a:r>
            <a:r>
              <a:rPr lang="en-US" sz="2800" dirty="0" smtClean="0">
                <a:latin typeface="EC Square Sans Cond Pro" panose="020B0506040000020004" pitchFamily="34" charset="0"/>
              </a:rPr>
              <a:t>graduates for traineeships, </a:t>
            </a:r>
            <a:endParaRPr lang="en-US" sz="2800" dirty="0">
              <a:latin typeface="EC Square Sans Cond Pro" panose="020B0506040000020004" pitchFamily="34" charset="0"/>
            </a:endParaRPr>
          </a:p>
          <a:p>
            <a:pPr lvl="1"/>
            <a:r>
              <a:rPr lang="en-US" sz="2800" dirty="0">
                <a:latin typeface="EC Square Sans Cond Pro" panose="020B0506040000020004" pitchFamily="34" charset="0"/>
              </a:rPr>
              <a:t>&gt; flexible format for doctoral </a:t>
            </a:r>
            <a:r>
              <a:rPr lang="en-US" sz="2800" dirty="0" smtClean="0">
                <a:latin typeface="EC Square Sans Cond Pro" panose="020B0506040000020004" pitchFamily="34" charset="0"/>
              </a:rPr>
              <a:t>candidates</a:t>
            </a:r>
          </a:p>
          <a:p>
            <a:endParaRPr lang="en-US" dirty="0" smtClean="0">
              <a:latin typeface="EC Square Sans Cond Pro" panose="020B0506040000020004" pitchFamily="34" charset="0"/>
            </a:endParaRPr>
          </a:p>
          <a:p>
            <a:endParaRPr lang="en-US" dirty="0">
              <a:latin typeface="EC Square Sans Cond Pro" panose="020B0506040000020004" pitchFamily="34" charset="0"/>
            </a:endParaRPr>
          </a:p>
          <a:p>
            <a:endParaRPr lang="en-US" dirty="0" smtClean="0">
              <a:latin typeface="EC Square Sans Cond Pro" panose="020B0506040000020004" pitchFamily="34" charset="0"/>
            </a:endParaRPr>
          </a:p>
          <a:p>
            <a:pPr lvl="1"/>
            <a:endParaRPr lang="en-IE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87046"/>
            <a:ext cx="10515600" cy="782357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Credit Mobility (ICM) </a:t>
            </a:r>
            <a:r>
              <a:rPr lang="en-IE" dirty="0">
                <a:latin typeface="EC Square Sans Cond Pro" panose="020B0506040000020004" pitchFamily="34" charset="0"/>
              </a:rPr>
              <a:t>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" y="2262804"/>
            <a:ext cx="1098725" cy="1098725"/>
          </a:xfrm>
          <a:prstGeom prst="rect">
            <a:avLst/>
          </a:prstGeom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7" name="Freeform 6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7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366628"/>
          </a:xfrm>
        </p:spPr>
        <p:txBody>
          <a:bodyPr/>
          <a:lstStyle/>
          <a:p>
            <a:r>
              <a:rPr lang="en-IE" sz="2800" dirty="0">
                <a:latin typeface="EC Square Sans Cond Pro" panose="020B0506040000020004" pitchFamily="34" charset="0"/>
              </a:rPr>
              <a:t>Individual and travel support </a:t>
            </a:r>
            <a:r>
              <a:rPr lang="en-IE" sz="2800" dirty="0" smtClean="0">
                <a:latin typeface="EC Square Sans Cond Pro" panose="020B0506040000020004" pitchFamily="34" charset="0"/>
              </a:rPr>
              <a:t>contributions will </a:t>
            </a:r>
            <a:r>
              <a:rPr lang="en-IE" sz="2800" dirty="0">
                <a:latin typeface="EC Square Sans Cond Pro" panose="020B0506040000020004" pitchFamily="34" charset="0"/>
              </a:rPr>
              <a:t>remain the same</a:t>
            </a:r>
            <a:r>
              <a:rPr lang="en-IE" sz="2800" dirty="0" smtClean="0">
                <a:latin typeface="EC Square Sans Cond Pro" panose="020B0506040000020004" pitchFamily="34" charset="0"/>
              </a:rPr>
              <a:t>: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EUR 700-900/month for students and EUR 140-180/day for </a:t>
            </a:r>
            <a:r>
              <a:rPr lang="en-US" sz="2400" dirty="0" smtClean="0">
                <a:latin typeface="EC Square Sans Cond Pro" panose="020B0506040000020004" pitchFamily="34" charset="0"/>
              </a:rPr>
              <a:t>staff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Physical activity as part of blended mobility: EUR 70/day up to the 14</a:t>
            </a:r>
            <a:r>
              <a:rPr lang="en-IE" sz="2400" baseline="30000" dirty="0" smtClean="0">
                <a:latin typeface="EC Square Sans Cond Pro" panose="020B0506040000020004" pitchFamily="34" charset="0"/>
              </a:rPr>
              <a:t>th</a:t>
            </a:r>
            <a:r>
              <a:rPr lang="en-IE" sz="2400" dirty="0" smtClean="0">
                <a:latin typeface="EC Square Sans Cond Pro" panose="020B0506040000020004" pitchFamily="34" charset="0"/>
              </a:rPr>
              <a:t> day of activity and EUR 50/day from 15</a:t>
            </a:r>
            <a:r>
              <a:rPr lang="en-IE" sz="2400" baseline="30000" dirty="0" smtClean="0">
                <a:latin typeface="EC Square Sans Cond Pro" panose="020B0506040000020004" pitchFamily="34" charset="0"/>
              </a:rPr>
              <a:t>th</a:t>
            </a:r>
            <a:r>
              <a:rPr lang="en-IE" sz="2400" dirty="0" smtClean="0">
                <a:latin typeface="EC Square Sans Cond Pro" panose="020B0506040000020004" pitchFamily="34" charset="0"/>
              </a:rPr>
              <a:t> to the 30</a:t>
            </a:r>
            <a:r>
              <a:rPr lang="en-IE" sz="2400" baseline="30000" dirty="0" smtClean="0">
                <a:latin typeface="EC Square Sans Cond Pro" panose="020B0506040000020004" pitchFamily="34" charset="0"/>
              </a:rPr>
              <a:t>th</a:t>
            </a:r>
            <a:r>
              <a:rPr lang="en-IE" sz="2400" dirty="0" smtClean="0">
                <a:latin typeface="EC Square Sans Cond Pro" panose="020B0506040000020004" pitchFamily="34" charset="0"/>
              </a:rPr>
              <a:t> day of activity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Increased OS from EUR 350 to 500 per participant 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Top-ups for participants with fewer opportunities and special organisational support to HEIs 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Top-up for green travel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ICM 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(III)</a:t>
            </a:r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7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24714" cy="4281877"/>
          </a:xfrm>
        </p:spPr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P</a:t>
            </a:r>
            <a:r>
              <a:rPr lang="en-IE" dirty="0" smtClean="0">
                <a:latin typeface="EC Square Sans Cond Pro" panose="020B0506040000020004" pitchFamily="34" charset="0"/>
              </a:rPr>
              <a:t>riorities </a:t>
            </a:r>
            <a:r>
              <a:rPr lang="en-IE" dirty="0">
                <a:latin typeface="EC Square Sans Cond Pro" panose="020B0506040000020004" pitchFamily="34" charset="0"/>
              </a:rPr>
              <a:t>and </a:t>
            </a:r>
            <a:r>
              <a:rPr lang="en-IE" dirty="0" smtClean="0">
                <a:latin typeface="EC Square Sans Cond Pro" panose="020B0506040000020004" pitchFamily="34" charset="0"/>
              </a:rPr>
              <a:t>indicative geographical targets</a:t>
            </a:r>
            <a:r>
              <a:rPr lang="en-IE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en-IE" dirty="0" smtClean="0">
                <a:latin typeface="EC Square Sans Cond Pro" panose="020B0506040000020004" pitchFamily="34" charset="0"/>
              </a:rPr>
              <a:t>different regions </a:t>
            </a:r>
            <a:r>
              <a:rPr lang="en-IE" b="1" dirty="0" smtClean="0">
                <a:latin typeface="EC Square Sans Cond Pro" panose="020B0506040000020004" pitchFamily="34" charset="0"/>
              </a:rPr>
              <a:t>to be attained at European level over the whole duration of the programme</a:t>
            </a:r>
            <a:r>
              <a:rPr lang="en-IE" dirty="0" smtClean="0">
                <a:latin typeface="EC Square Sans Cond Pro" panose="020B0506040000020004" pitchFamily="34" charset="0"/>
              </a:rPr>
              <a:t>:</a:t>
            </a:r>
          </a:p>
          <a:p>
            <a:r>
              <a:rPr lang="en-US" b="1" dirty="0">
                <a:latin typeface="EC Square Sans Cond Pro" panose="020B0506040000020004" pitchFamily="34" charset="0"/>
              </a:rPr>
              <a:t>Restrictions for outgoing short, </a:t>
            </a:r>
            <a:r>
              <a:rPr lang="en-US" b="1" dirty="0" smtClean="0">
                <a:latin typeface="EC Square Sans Cond Pro" panose="020B0506040000020004" pitchFamily="34" charset="0"/>
              </a:rPr>
              <a:t>1</a:t>
            </a:r>
            <a:r>
              <a:rPr lang="en-US" b="1" baseline="30000" dirty="0" smtClean="0">
                <a:latin typeface="EC Square Sans Cond Pro" panose="020B0506040000020004" pitchFamily="34" charset="0"/>
              </a:rPr>
              <a:t>st</a:t>
            </a:r>
            <a:r>
              <a:rPr lang="en-US" b="1" dirty="0" smtClean="0">
                <a:latin typeface="EC Square Sans Cond Pro" panose="020B0506040000020004" pitchFamily="34" charset="0"/>
              </a:rPr>
              <a:t> and 2</a:t>
            </a:r>
            <a:r>
              <a:rPr lang="en-US" b="1" baseline="30000" dirty="0" smtClean="0">
                <a:latin typeface="EC Square Sans Cond Pro" panose="020B0506040000020004" pitchFamily="34" charset="0"/>
              </a:rPr>
              <a:t>nd</a:t>
            </a:r>
            <a:r>
              <a:rPr lang="en-US" b="1" dirty="0" smtClean="0">
                <a:latin typeface="EC Square Sans Cond Pro" panose="020B0506040000020004" pitchFamily="34" charset="0"/>
              </a:rPr>
              <a:t> cycle </a:t>
            </a:r>
            <a:r>
              <a:rPr lang="en-US" b="1" dirty="0">
                <a:latin typeface="EC Square Sans Cond Pro" panose="020B0506040000020004" pitchFamily="34" charset="0"/>
              </a:rPr>
              <a:t>students </a:t>
            </a:r>
            <a:r>
              <a:rPr lang="en-US" dirty="0">
                <a:latin typeface="EC Square Sans Cond Pro" panose="020B0506040000020004" pitchFamily="34" charset="0"/>
              </a:rPr>
              <a:t>in almost all regions</a:t>
            </a:r>
          </a:p>
          <a:p>
            <a:pPr lvl="1"/>
            <a:r>
              <a:rPr lang="en-US" dirty="0">
                <a:latin typeface="EC Square Sans Cond Pro" panose="020B0506040000020004" pitchFamily="34" charset="0"/>
              </a:rPr>
              <a:t>For the purposes of ICM, only incoming </a:t>
            </a:r>
            <a:r>
              <a:rPr lang="en-US" dirty="0" err="1">
                <a:latin typeface="EC Square Sans Cond Pro" panose="020B0506040000020004" pitchFamily="34" charset="0"/>
              </a:rPr>
              <a:t>mobilities</a:t>
            </a:r>
            <a:r>
              <a:rPr lang="en-US" dirty="0">
                <a:latin typeface="EC Square Sans Cond Pro" panose="020B0506040000020004" pitchFamily="34" charset="0"/>
              </a:rPr>
              <a:t> and outgoing PhD </a:t>
            </a:r>
            <a:r>
              <a:rPr lang="en-US" dirty="0" smtClean="0">
                <a:latin typeface="EC Square Sans Cond Pro" panose="020B0506040000020004" pitchFamily="34" charset="0"/>
              </a:rPr>
              <a:t>and </a:t>
            </a:r>
            <a:r>
              <a:rPr lang="en-US" dirty="0">
                <a:latin typeface="EC Square Sans Cond Pro" panose="020B0506040000020004" pitchFamily="34" charset="0"/>
              </a:rPr>
              <a:t>staff </a:t>
            </a:r>
            <a:r>
              <a:rPr lang="en-US" dirty="0" err="1">
                <a:latin typeface="EC Square Sans Cond Pro" panose="020B0506040000020004" pitchFamily="34" charset="0"/>
              </a:rPr>
              <a:t>mobilities</a:t>
            </a:r>
            <a:r>
              <a:rPr lang="en-US" dirty="0">
                <a:latin typeface="EC Square Sans Cond Pro" panose="020B0506040000020004" pitchFamily="34" charset="0"/>
              </a:rPr>
              <a:t> are considered DAC-able </a:t>
            </a:r>
            <a:r>
              <a:rPr lang="en-US" dirty="0" smtClean="0">
                <a:latin typeface="EC Square Sans Cond Pro" panose="020B0506040000020004" pitchFamily="34" charset="0"/>
              </a:rPr>
              <a:t>(= contributing </a:t>
            </a:r>
            <a:r>
              <a:rPr lang="en-US" dirty="0">
                <a:latin typeface="EC Square Sans Cond Pro" panose="020B0506040000020004" pitchFamily="34" charset="0"/>
              </a:rPr>
              <a:t>to the development assistance of the recipient countries). 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The mixed composition of the regions, combining High income and Developing countries,</a:t>
            </a:r>
            <a:r>
              <a:rPr lang="en-US" dirty="0">
                <a:latin typeface="EC Square Sans Cond Pro" panose="020B0506040000020004" pitchFamily="34" charset="0"/>
              </a:rPr>
              <a:t> </a:t>
            </a:r>
            <a:r>
              <a:rPr lang="en-US" dirty="0" smtClean="0">
                <a:latin typeface="EC Square Sans Cond Pro" panose="020B0506040000020004" pitchFamily="34" charset="0"/>
              </a:rPr>
              <a:t>makes </a:t>
            </a:r>
            <a:r>
              <a:rPr lang="en-US" dirty="0">
                <a:latin typeface="EC Square Sans Cond Pro" panose="020B0506040000020004" pitchFamily="34" charset="0"/>
              </a:rPr>
              <a:t>it more difficult to distinguish regions that allow or restrict outgoing student mobility (for short-, </a:t>
            </a:r>
            <a:r>
              <a:rPr lang="en-US" dirty="0" smtClean="0">
                <a:latin typeface="EC Square Sans Cond Pro" panose="020B0506040000020004" pitchFamily="34" charset="0"/>
              </a:rPr>
              <a:t>1</a:t>
            </a:r>
            <a:r>
              <a:rPr lang="en-US" baseline="30000" dirty="0" smtClean="0">
                <a:latin typeface="EC Square Sans Cond Pro" panose="020B0506040000020004" pitchFamily="34" charset="0"/>
              </a:rPr>
              <a:t>st</a:t>
            </a:r>
            <a:r>
              <a:rPr lang="en-US" dirty="0" smtClean="0">
                <a:latin typeface="EC Square Sans Cond Pro" panose="020B0506040000020004" pitchFamily="34" charset="0"/>
              </a:rPr>
              <a:t> and 2</a:t>
            </a:r>
            <a:r>
              <a:rPr lang="en-US" baseline="30000" dirty="0" smtClean="0">
                <a:latin typeface="EC Square Sans Cond Pro" panose="020B0506040000020004" pitchFamily="34" charset="0"/>
              </a:rPr>
              <a:t>nd</a:t>
            </a:r>
            <a:r>
              <a:rPr lang="en-US" dirty="0" smtClean="0">
                <a:latin typeface="EC Square Sans Cond Pro" panose="020B0506040000020004" pitchFamily="34" charset="0"/>
              </a:rPr>
              <a:t> cycle)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 Outgoing </a:t>
            </a:r>
            <a:r>
              <a:rPr lang="en-IE" dirty="0" err="1" smtClean="0">
                <a:latin typeface="EC Square Sans Cond Pro" panose="020B0506040000020004" pitchFamily="34" charset="0"/>
              </a:rPr>
              <a:t>mobilities</a:t>
            </a:r>
            <a:r>
              <a:rPr lang="en-IE" dirty="0" smtClean="0">
                <a:latin typeface="EC Square Sans Cond Pro" panose="020B0506040000020004" pitchFamily="34" charset="0"/>
              </a:rPr>
              <a:t> for these study </a:t>
            </a:r>
            <a:r>
              <a:rPr lang="en-IE" dirty="0">
                <a:latin typeface="EC Square Sans Cond Pro" panose="020B0506040000020004" pitchFamily="34" charset="0"/>
              </a:rPr>
              <a:t>cycles towards countries that are on the OECD ODA list are </a:t>
            </a:r>
            <a:r>
              <a:rPr lang="en-IE" dirty="0" smtClean="0">
                <a:latin typeface="EC Square Sans Cond Pro" panose="020B0506040000020004" pitchFamily="34" charset="0"/>
              </a:rPr>
              <a:t>restricted (WB countries may be exempted from </a:t>
            </a:r>
            <a:r>
              <a:rPr lang="en-IE" smtClean="0">
                <a:latin typeface="EC Square Sans Cond Pro" panose="020B0506040000020004" pitchFamily="34" charset="0"/>
              </a:rPr>
              <a:t>this rule)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ICM 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(IV)</a:t>
            </a:r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1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portrait (staand)" ma:contentTypeID="0x010100B14F659BCD6B4D44A071072585BC7B40007F69A81DEB78C74383ACB203F0D22356" ma:contentTypeVersion="349" ma:contentTypeDescription="Een nieuw document maken." ma:contentTypeScope="" ma:versionID="1a6b9bc0bb966848e9dccb49ee014e5b">
  <xsd:schema xmlns:xsd="http://www.w3.org/2001/XMLSchema" xmlns:xs="http://www.w3.org/2001/XMLSchema" xmlns:p="http://schemas.microsoft.com/office/2006/metadata/properties" xmlns:ns2="27a646ec-b11d-44f2-b007-16ce52b3018b" targetNamespace="http://schemas.microsoft.com/office/2006/metadata/properties" ma:root="true" ma:fieldsID="50b5a21556fadbd40377f757571ae3f6" ns2:_="">
    <xsd:import namespace="27a646ec-b11d-44f2-b007-16ce52b301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646ec-b11d-44f2-b007-16ce52b301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ae14868-6f31-44f0-b410-52f19e37ad77" ContentTypeId="0x010100B14F659BCD6B4D44A071072585BC7B4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7a646ec-b11d-44f2-b007-16ce52b3018b">DEPDOC-959341906-262281</_dlc_DocId>
    <_dlc_DocIdUrl xmlns="27a646ec-b11d-44f2-b007-16ce52b3018b">
      <Url>https://nuffic.sharepoint.com/sites/departments/na/_layouts/15/DocIdRedir.aspx?ID=DEPDOC-959341906-262281</Url>
      <Description>DEPDOC-959341906-262281</Description>
    </_dlc_DocIdUrl>
  </documentManagement>
</p:properties>
</file>

<file path=customXml/itemProps1.xml><?xml version="1.0" encoding="utf-8"?>
<ds:datastoreItem xmlns:ds="http://schemas.openxmlformats.org/officeDocument/2006/customXml" ds:itemID="{2458A60D-BEB5-4D8C-BE7C-7BF02CE26A09}"/>
</file>

<file path=customXml/itemProps2.xml><?xml version="1.0" encoding="utf-8"?>
<ds:datastoreItem xmlns:ds="http://schemas.openxmlformats.org/officeDocument/2006/customXml" ds:itemID="{085C2FC9-967E-4E5F-8D3C-B72AE88BA619}"/>
</file>

<file path=customXml/itemProps3.xml><?xml version="1.0" encoding="utf-8"?>
<ds:datastoreItem xmlns:ds="http://schemas.openxmlformats.org/officeDocument/2006/customXml" ds:itemID="{13F46628-14A5-4939-A2D4-B6D3C7609125}"/>
</file>

<file path=customXml/itemProps4.xml><?xml version="1.0" encoding="utf-8"?>
<ds:datastoreItem xmlns:ds="http://schemas.openxmlformats.org/officeDocument/2006/customXml" ds:itemID="{BF25925D-DE49-455B-A19F-DD21629C26EC}"/>
</file>

<file path=customXml/itemProps5.xml><?xml version="1.0" encoding="utf-8"?>
<ds:datastoreItem xmlns:ds="http://schemas.openxmlformats.org/officeDocument/2006/customXml" ds:itemID="{721771B7-8BBD-44EB-A143-3859E51E012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8019</TotalTime>
  <Words>811</Words>
  <Application>Microsoft Office PowerPoint</Application>
  <PresentationFormat>Widescreen</PresentationFormat>
  <Paragraphs>116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EC Square Sans Cond Pro</vt:lpstr>
      <vt:lpstr>Office Theme</vt:lpstr>
      <vt:lpstr>International credit mobility (KA171) in  the Erasmus+ programme 2021-2027</vt:lpstr>
      <vt:lpstr>International dimension of Erasmus+ 2021-2027</vt:lpstr>
      <vt:lpstr>International credit mobility 2014-2020 ~270k planned short-term staff and student mobilities </vt:lpstr>
      <vt:lpstr>ICM in the Netherlands 2015-2020 </vt:lpstr>
      <vt:lpstr>ICM in the new Erasmus+ programme: budget</vt:lpstr>
      <vt:lpstr>International Credit Mobility (ICM) in the new Erasmus+ programme: novelties (I)</vt:lpstr>
      <vt:lpstr>International Credit Mobility (ICM) in the new Erasmus+ programme: novelties (II)</vt:lpstr>
      <vt:lpstr>ICM in the new Erasmus+ programme: novelties (III)</vt:lpstr>
      <vt:lpstr>ICM in the new Erasmus+ programme: novelties (IV)</vt:lpstr>
      <vt:lpstr>International opening of KA131 (I)</vt:lpstr>
      <vt:lpstr>International opening of KA131 (II)</vt:lpstr>
      <vt:lpstr>International opening of KA131 (III)</vt:lpstr>
      <vt:lpstr>Timeline</vt:lpstr>
      <vt:lpstr>Q &amp; 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IRIKOVA Antoaneta (EAC)</dc:creator>
  <cp:lastModifiedBy>IRIKOVA Antoaneta (EAC)</cp:lastModifiedBy>
  <cp:revision>333</cp:revision>
  <dcterms:created xsi:type="dcterms:W3CDTF">2021-02-16T14:49:23Z</dcterms:created>
  <dcterms:modified xsi:type="dcterms:W3CDTF">2021-11-25T13:30:26Z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0x010100B14F659BCD6B4D44A071072585BC7B40007F69A81DEB78C74383ACB203F0D22356</vt:lpwstr>
  </property>
  <property fmtid="{D5CDD505-2E9C-101B-9397-08002B2CF9AE}" pid="3" name="_dlc_DocIdItemGuid">
    <vt:lpwstr>b6aa4f99-60b4-42d8-aa42-4116db61fe94</vt:lpwstr>
  </property>
</Properties>
</file>