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5"/>
  </p:sldMasterIdLst>
  <p:notesMasterIdLst>
    <p:notesMasterId r:id="rId26"/>
  </p:notesMasterIdLst>
  <p:sldIdLst>
    <p:sldId id="256" r:id="rId6"/>
    <p:sldId id="260" r:id="rId7"/>
    <p:sldId id="261" r:id="rId8"/>
    <p:sldId id="262" r:id="rId9"/>
    <p:sldId id="275" r:id="rId10"/>
    <p:sldId id="271" r:id="rId11"/>
    <p:sldId id="265" r:id="rId12"/>
    <p:sldId id="283" r:id="rId13"/>
    <p:sldId id="282" r:id="rId14"/>
    <p:sldId id="276" r:id="rId15"/>
    <p:sldId id="284" r:id="rId16"/>
    <p:sldId id="278" r:id="rId17"/>
    <p:sldId id="285" r:id="rId18"/>
    <p:sldId id="270" r:id="rId19"/>
    <p:sldId id="279" r:id="rId20"/>
    <p:sldId id="269" r:id="rId21"/>
    <p:sldId id="272" r:id="rId22"/>
    <p:sldId id="273" r:id="rId23"/>
    <p:sldId id="280"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man, Nesta" initials="MN" lastIdx="2" clrIdx="0">
    <p:extLst>
      <p:ext uri="{19B8F6BF-5375-455C-9EA6-DF929625EA0E}">
        <p15:presenceInfo xmlns:p15="http://schemas.microsoft.com/office/powerpoint/2012/main" userId="S::N.Marsman@nji.nl::f8f3e746-d8f0-4620-a13c-f9f671875a99" providerId="AD"/>
      </p:ext>
    </p:extLst>
  </p:cmAuthor>
  <p:cmAuthor id="2" name="Unger, Mireille" initials="UM" lastIdx="4" clrIdx="1">
    <p:extLst>
      <p:ext uri="{19B8F6BF-5375-455C-9EA6-DF929625EA0E}">
        <p15:presenceInfo xmlns:p15="http://schemas.microsoft.com/office/powerpoint/2012/main" userId="S::M.Unger@nji.nl::a68cd44a-c03b-4cab-ab3a-2d66152953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2" autoAdjust="0"/>
    <p:restoredTop sz="96357" autoAdjust="0"/>
  </p:normalViewPr>
  <p:slideViewPr>
    <p:cSldViewPr snapToGrid="0" snapToObjects="1" showGuides="1">
      <p:cViewPr varScale="1">
        <p:scale>
          <a:sx n="114" d="100"/>
          <a:sy n="114" d="100"/>
        </p:scale>
        <p:origin x="474" y="10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9T10:56:54.526"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AB735-4965-2A46-B5F7-E1A19BE96920}" type="datetimeFigureOut">
              <a:rPr lang="nl-NL" smtClean="0"/>
              <a:t>13-4-2021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15909-CFC3-1A4B-93BE-BAE8789ECBCC}" type="slidenum">
              <a:rPr lang="nl-NL" smtClean="0"/>
              <a:t>‹nr.›</a:t>
            </a:fld>
            <a:endParaRPr lang="nl-NL"/>
          </a:p>
        </p:txBody>
      </p:sp>
    </p:spTree>
    <p:extLst>
      <p:ext uri="{BB962C8B-B14F-4D97-AF65-F5344CB8AC3E}">
        <p14:creationId xmlns:p14="http://schemas.microsoft.com/office/powerpoint/2010/main" val="2006282871"/>
      </p:ext>
    </p:extLst>
  </p:cSld>
  <p:clrMap bg1="lt1" tx1="dk1" bg2="lt2" tx2="dk2" accent1="accent1" accent2="accent2" accent3="accent3" accent4="accent4" accent5="accent5" accent6="accent6" hlink="hlink" folHlink="folHlink"/>
  <p:notesStyle>
    <a:lvl1pPr marL="0" algn="l" defTabSz="879196" rtl="0" eaLnBrk="1" latinLnBrk="0" hangingPunct="1">
      <a:defRPr sz="1154" kern="1200">
        <a:solidFill>
          <a:schemeClr val="tx1"/>
        </a:solidFill>
        <a:latin typeface="+mn-lt"/>
        <a:ea typeface="+mn-ea"/>
        <a:cs typeface="+mn-cs"/>
      </a:defRPr>
    </a:lvl1pPr>
    <a:lvl2pPr marL="439598" algn="l" defTabSz="879196" rtl="0" eaLnBrk="1" latinLnBrk="0" hangingPunct="1">
      <a:defRPr sz="1154" kern="1200">
        <a:solidFill>
          <a:schemeClr val="tx1"/>
        </a:solidFill>
        <a:latin typeface="+mn-lt"/>
        <a:ea typeface="+mn-ea"/>
        <a:cs typeface="+mn-cs"/>
      </a:defRPr>
    </a:lvl2pPr>
    <a:lvl3pPr marL="879196" algn="l" defTabSz="879196" rtl="0" eaLnBrk="1" latinLnBrk="0" hangingPunct="1">
      <a:defRPr sz="1154" kern="1200">
        <a:solidFill>
          <a:schemeClr val="tx1"/>
        </a:solidFill>
        <a:latin typeface="+mn-lt"/>
        <a:ea typeface="+mn-ea"/>
        <a:cs typeface="+mn-cs"/>
      </a:defRPr>
    </a:lvl3pPr>
    <a:lvl4pPr marL="1318793" algn="l" defTabSz="879196" rtl="0" eaLnBrk="1" latinLnBrk="0" hangingPunct="1">
      <a:defRPr sz="1154" kern="1200">
        <a:solidFill>
          <a:schemeClr val="tx1"/>
        </a:solidFill>
        <a:latin typeface="+mn-lt"/>
        <a:ea typeface="+mn-ea"/>
        <a:cs typeface="+mn-cs"/>
      </a:defRPr>
    </a:lvl4pPr>
    <a:lvl5pPr marL="1758391" algn="l" defTabSz="879196" rtl="0" eaLnBrk="1" latinLnBrk="0" hangingPunct="1">
      <a:defRPr sz="1154" kern="1200">
        <a:solidFill>
          <a:schemeClr val="tx1"/>
        </a:solidFill>
        <a:latin typeface="+mn-lt"/>
        <a:ea typeface="+mn-ea"/>
        <a:cs typeface="+mn-cs"/>
      </a:defRPr>
    </a:lvl5pPr>
    <a:lvl6pPr marL="2197989" algn="l" defTabSz="879196" rtl="0" eaLnBrk="1" latinLnBrk="0" hangingPunct="1">
      <a:defRPr sz="1154" kern="1200">
        <a:solidFill>
          <a:schemeClr val="tx1"/>
        </a:solidFill>
        <a:latin typeface="+mn-lt"/>
        <a:ea typeface="+mn-ea"/>
        <a:cs typeface="+mn-cs"/>
      </a:defRPr>
    </a:lvl6pPr>
    <a:lvl7pPr marL="2637587" algn="l" defTabSz="879196" rtl="0" eaLnBrk="1" latinLnBrk="0" hangingPunct="1">
      <a:defRPr sz="1154" kern="1200">
        <a:solidFill>
          <a:schemeClr val="tx1"/>
        </a:solidFill>
        <a:latin typeface="+mn-lt"/>
        <a:ea typeface="+mn-ea"/>
        <a:cs typeface="+mn-cs"/>
      </a:defRPr>
    </a:lvl7pPr>
    <a:lvl8pPr marL="3077185" algn="l" defTabSz="879196" rtl="0" eaLnBrk="1" latinLnBrk="0" hangingPunct="1">
      <a:defRPr sz="1154" kern="1200">
        <a:solidFill>
          <a:schemeClr val="tx1"/>
        </a:solidFill>
        <a:latin typeface="+mn-lt"/>
        <a:ea typeface="+mn-ea"/>
        <a:cs typeface="+mn-cs"/>
      </a:defRPr>
    </a:lvl8pPr>
    <a:lvl9pPr marL="3516782" algn="l" defTabSz="879196" rtl="0" eaLnBrk="1" latinLnBrk="0" hangingPunct="1">
      <a:defRPr sz="11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a:t>
            </a:r>
          </a:p>
          <a:p>
            <a:r>
              <a:rPr lang="nl-NL" dirty="0"/>
              <a:t>Voorstellen</a:t>
            </a:r>
          </a:p>
          <a:p>
            <a:r>
              <a:rPr lang="nl-NL" dirty="0"/>
              <a:t>Graag jezelf </a:t>
            </a:r>
            <a:r>
              <a:rPr lang="nl-NL" dirty="0" err="1"/>
              <a:t>muten</a:t>
            </a:r>
            <a:endParaRPr lang="nl-NL" dirty="0"/>
          </a:p>
          <a:p>
            <a:r>
              <a:rPr lang="nl-NL" dirty="0"/>
              <a:t>Vragen mogen in de chat of via een handje</a:t>
            </a:r>
          </a:p>
          <a:p>
            <a:r>
              <a:rPr lang="nl-NL" dirty="0" err="1"/>
              <a:t>Powerpoint</a:t>
            </a:r>
            <a:r>
              <a:rPr lang="nl-NL" dirty="0"/>
              <a:t> bijeenkomst, wordt naderhand gemaild</a:t>
            </a:r>
          </a:p>
          <a:p>
            <a:endParaRPr lang="nl-NL" dirty="0"/>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1</a:t>
            </a:fld>
            <a:endParaRPr lang="nl-NL"/>
          </a:p>
        </p:txBody>
      </p:sp>
    </p:spTree>
    <p:extLst>
      <p:ext uri="{BB962C8B-B14F-4D97-AF65-F5344CB8AC3E}">
        <p14:creationId xmlns:p14="http://schemas.microsoft.com/office/powerpoint/2010/main" val="365990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Voorbereidende bezoeken zijn bedoeld om activiteiten van hoge kwaliteit te garanderen door administratieve regelingen te faciliteren en voor te bereiden, te bouwen</a:t>
            </a:r>
          </a:p>
          <a:p>
            <a:r>
              <a:rPr lang="nl-NL" dirty="0"/>
              <a:t>vertrouwen en begrip en het opzetten van een solide partnerschap tussen de betrokken organisaties en mensen. In het geval van</a:t>
            </a:r>
          </a:p>
          <a:p>
            <a:r>
              <a:rPr lang="nl-NL" dirty="0"/>
              <a:t>Activiteiten voor jongerenuitwisselingen met kansarme jongeren, moet het voorbereidende bezoek dat mogelijk maken</a:t>
            </a:r>
          </a:p>
          <a:p>
            <a:r>
              <a:rPr lang="nl-NL" dirty="0"/>
              <a:t>er kan worden voorzien in de specifieke behoeften van de deelnemers. Voorbereidende bezoeken vinden plaats in het land van een van de ontvangers</a:t>
            </a:r>
          </a:p>
          <a:p>
            <a:r>
              <a:rPr lang="nl-NL" dirty="0"/>
              <a:t>organisaties vóór de start van de </a:t>
            </a:r>
            <a:r>
              <a:rPr lang="nl-NL" dirty="0" err="1"/>
              <a:t>jongerenuitwisselingsactiviteit</a:t>
            </a:r>
            <a:r>
              <a:rPr lang="nl-NL" dirty="0"/>
              <a:t>.</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11</a:t>
            </a:fld>
            <a:endParaRPr lang="nl-NL"/>
          </a:p>
        </p:txBody>
      </p:sp>
    </p:spTree>
    <p:extLst>
      <p:ext uri="{BB962C8B-B14F-4D97-AF65-F5344CB8AC3E}">
        <p14:creationId xmlns:p14="http://schemas.microsoft.com/office/powerpoint/2010/main" val="270781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Wingdings" panose="05000000000000000000" pitchFamily="2" charset="2"/>
              <a:buChar char="§"/>
            </a:pPr>
            <a:r>
              <a:rPr lang="nl-NL" dirty="0"/>
              <a:t>Coördinerende partner doet de aanvraag, is ook de partij die de subsidie ontvangt. Afstemming over verdeling gebeurt onderling met de partners.</a:t>
            </a:r>
          </a:p>
          <a:p>
            <a:pPr marL="171450" indent="-171450">
              <a:buFont typeface="Wingdings" panose="05000000000000000000" pitchFamily="2" charset="2"/>
              <a:buChar char="§"/>
            </a:pPr>
            <a:endParaRPr lang="nl-NL" dirty="0"/>
          </a:p>
          <a:p>
            <a:pPr marL="171450" indent="-171450">
              <a:buFont typeface="Wingdings" panose="05000000000000000000" pitchFamily="2" charset="2"/>
              <a:buChar char="§"/>
            </a:pPr>
            <a:r>
              <a:rPr lang="nl-NL" dirty="0"/>
              <a:t>Organisaties die bij een project betrokken zijn, moeten </a:t>
            </a:r>
            <a:r>
              <a:rPr lang="nl-NL" u="sng" dirty="0"/>
              <a:t>profiteren van hun deelname</a:t>
            </a:r>
            <a:r>
              <a:rPr lang="nl-NL" dirty="0"/>
              <a:t>; het project moet daarom </a:t>
            </a:r>
            <a:r>
              <a:rPr lang="nl-NL" u="sng" dirty="0"/>
              <a:t>in overeenstemming zijn met hun doelstellingen en hun behoeften</a:t>
            </a:r>
            <a:r>
              <a:rPr lang="nl-NL" dirty="0"/>
              <a:t>.  </a:t>
            </a:r>
          </a:p>
          <a:p>
            <a:endParaRPr lang="nl-NL" dirty="0"/>
          </a:p>
          <a:p>
            <a:r>
              <a:rPr lang="nl-NL" dirty="0"/>
              <a:t>Een project bestaat uit vier fasen: </a:t>
            </a:r>
            <a:r>
              <a:rPr lang="nl-NL" u="sng" dirty="0"/>
              <a:t>planning, voorbereiding, uitvoering en opvolging</a:t>
            </a:r>
            <a:r>
              <a:rPr lang="nl-NL" dirty="0"/>
              <a:t>. </a:t>
            </a:r>
          </a:p>
          <a:p>
            <a:pPr marL="171450" indent="-171450" algn="l">
              <a:buFont typeface="Arial" panose="020B0604020202020204" pitchFamily="34" charset="0"/>
              <a:buChar char="•"/>
            </a:pPr>
            <a:r>
              <a:rPr lang="nl-NL" dirty="0"/>
              <a:t>Planning: definiëring van de behoeften, doelstellingen, leerresultaten, activiteitenformaten, ontwikkeling van werkprogramma, schema van activiteiten etc.</a:t>
            </a:r>
          </a:p>
          <a:p>
            <a:pPr marL="171450" indent="-171450" algn="l">
              <a:buFont typeface="Arial" panose="020B0604020202020204" pitchFamily="34" charset="0"/>
              <a:buChar char="•"/>
            </a:pPr>
            <a:r>
              <a:rPr lang="nl-NL" dirty="0"/>
              <a:t>Voorbereiding: praktische afspraken, opstellen van overeenkomsten met partners, taalkundig / intercultureel / leer- en </a:t>
            </a:r>
            <a:r>
              <a:rPr lang="nl-NL" dirty="0" err="1"/>
              <a:t>taakgerelateerde</a:t>
            </a:r>
            <a:r>
              <a:rPr lang="nl-NL" dirty="0"/>
              <a:t> voorbereiding van deelnemers voor vertrek etc.</a:t>
            </a:r>
          </a:p>
          <a:p>
            <a:pPr marL="171450" indent="-171450" algn="l">
              <a:buFont typeface="Arial" panose="020B0604020202020204" pitchFamily="34" charset="0"/>
              <a:buChar char="•"/>
            </a:pPr>
            <a:r>
              <a:rPr lang="nl-NL" dirty="0"/>
              <a:t>Implementatie: uitvoering van activiteiten</a:t>
            </a:r>
          </a:p>
          <a:p>
            <a:pPr marL="171450" indent="-171450" algn="l">
              <a:buFont typeface="Arial" panose="020B0604020202020204" pitchFamily="34" charset="0"/>
              <a:buChar char="•"/>
            </a:pPr>
            <a:r>
              <a:rPr lang="nl-NL" dirty="0"/>
              <a:t>Follow-up: evaluatie van de activiteiten, identificatie en documentatie van de leerresultaten van deelnemers, evenals de verspreiding en het gebruik van de resultaten van het project</a:t>
            </a:r>
          </a:p>
          <a:p>
            <a:endParaRPr lang="nl-NL" dirty="0"/>
          </a:p>
          <a:p>
            <a:r>
              <a:rPr lang="nl-NL" dirty="0"/>
              <a:t>De leerperiode omvat voorbereidingsfase vóór en evaluatie en follow-up na de uitwisseling.</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12</a:t>
            </a:fld>
            <a:endParaRPr lang="nl-NL"/>
          </a:p>
        </p:txBody>
      </p:sp>
    </p:spTree>
    <p:extLst>
      <p:ext uri="{BB962C8B-B14F-4D97-AF65-F5344CB8AC3E}">
        <p14:creationId xmlns:p14="http://schemas.microsoft.com/office/powerpoint/2010/main" val="377539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Wingdings" panose="05000000000000000000" pitchFamily="2" charset="2"/>
              <a:buChar char="§"/>
            </a:pPr>
            <a:r>
              <a:rPr lang="nl-NL" dirty="0"/>
              <a:t>Binnen de context van niet-formeel leren toch </a:t>
            </a:r>
            <a:r>
              <a:rPr lang="nl-NL" u="sng" dirty="0"/>
              <a:t>ten minste een deel van de gewenste leerresultaten van tevoren plannen </a:t>
            </a:r>
            <a:r>
              <a:rPr lang="nl-NL" dirty="0"/>
              <a:t>om de juiste kansen te garanderen. </a:t>
            </a:r>
          </a:p>
          <a:p>
            <a:pPr marL="171450" indent="-171450">
              <a:buFont typeface="Wingdings" panose="05000000000000000000" pitchFamily="2" charset="2"/>
              <a:buChar char="§"/>
            </a:pPr>
            <a:r>
              <a:rPr lang="nl-NL" dirty="0"/>
              <a:t>Deelnemende jongeren </a:t>
            </a:r>
            <a:r>
              <a:rPr lang="nl-NL" u="sng" dirty="0"/>
              <a:t>identificeren hun (leer)behoeften en wat ze willen verwerven of ontwikkelen via de jongerenuitwisseling</a:t>
            </a:r>
            <a:r>
              <a:rPr lang="nl-NL" dirty="0"/>
              <a:t>.</a:t>
            </a:r>
          </a:p>
          <a:p>
            <a:pPr marL="171450" indent="-171450">
              <a:buFont typeface="Wingdings" panose="05000000000000000000" pitchFamily="2" charset="2"/>
              <a:buChar char="§"/>
            </a:pPr>
            <a:r>
              <a:rPr lang="nl-NL" dirty="0"/>
              <a:t>Deelnemers worden ook zoveel mogelijk </a:t>
            </a:r>
            <a:r>
              <a:rPr lang="nl-NL" u="sng" dirty="0"/>
              <a:t>betrokken bij het ontwerp en de ontwikkeling van de activiteit </a:t>
            </a:r>
            <a:r>
              <a:rPr lang="nl-NL" dirty="0"/>
              <a:t>(opzetten van de programma, de werkmethoden en het definiëren van de taakverdeling</a:t>
            </a:r>
          </a:p>
          <a:p>
            <a:pPr marL="171450" indent="-171450">
              <a:buFont typeface="Wingdings" panose="05000000000000000000" pitchFamily="2" charset="2"/>
              <a:buChar char="§"/>
            </a:pPr>
            <a:r>
              <a:rPr lang="nl-NL" dirty="0"/>
              <a:t>Denk aan </a:t>
            </a:r>
            <a:r>
              <a:rPr lang="nl-NL" u="sng" dirty="0"/>
              <a:t>maximalisatie van de leeropbrengst en hoe dat bereikt kan worden</a:t>
            </a:r>
            <a:r>
              <a:rPr lang="nl-NL" dirty="0"/>
              <a:t>.</a:t>
            </a:r>
          </a:p>
          <a:p>
            <a:pPr marL="171450" indent="-171450">
              <a:buFont typeface="Wingdings" panose="05000000000000000000" pitchFamily="2" charset="2"/>
              <a:buChar char="§"/>
            </a:pPr>
            <a:r>
              <a:rPr lang="nl-NL" dirty="0"/>
              <a:t>Tijdens en na de activiteit: deelnemers uitnodigen om </a:t>
            </a:r>
            <a:r>
              <a:rPr lang="nl-NL" u="sng" dirty="0"/>
              <a:t>feedback te geven op de activiteit, na te denken over wat ze hebben gedaan, hebben geleerd en hoe ze gebruik kunnen maken van deze leerresultaten</a:t>
            </a:r>
            <a:r>
              <a:rPr lang="nl-NL" dirty="0"/>
              <a:t>. </a:t>
            </a:r>
          </a:p>
          <a:p>
            <a:pPr marL="171450" indent="-171450">
              <a:buFont typeface="Wingdings" panose="05000000000000000000" pitchFamily="2" charset="2"/>
              <a:buChar char="§"/>
            </a:pPr>
            <a:r>
              <a:rPr lang="nl-NL" dirty="0"/>
              <a:t>Deelnemers denken na over </a:t>
            </a:r>
            <a:r>
              <a:rPr lang="nl-NL" u="sng" dirty="0"/>
              <a:t>mogelijke opvolging van de activiteit</a:t>
            </a:r>
            <a:r>
              <a:rPr lang="nl-NL" dirty="0"/>
              <a:t>. Kan individueel en indien mogelijk in groep.</a:t>
            </a:r>
          </a:p>
          <a:p>
            <a:pPr marL="171450" indent="-171450">
              <a:buFont typeface="Wingdings" panose="05000000000000000000" pitchFamily="2" charset="2"/>
              <a:buChar char="§"/>
            </a:pPr>
            <a:r>
              <a:rPr lang="nl-NL" dirty="0"/>
              <a:t>Organisaties moeten het leerproces, de </a:t>
            </a:r>
            <a:r>
              <a:rPr lang="nl-NL" u="sng" dirty="0"/>
              <a:t>identificatie en documentatie van de leerresultaten ondersteunen</a:t>
            </a:r>
            <a:r>
              <a:rPr lang="nl-NL" dirty="0"/>
              <a:t>, met name via </a:t>
            </a:r>
            <a:r>
              <a:rPr lang="nl-NL" dirty="0" err="1"/>
              <a:t>Youthpass</a:t>
            </a:r>
            <a:r>
              <a:rPr lang="nl-NL" dirty="0"/>
              <a:t>.</a:t>
            </a:r>
          </a:p>
          <a:p>
            <a:endParaRPr lang="nl-NL" dirty="0"/>
          </a:p>
          <a:p>
            <a:r>
              <a:rPr lang="nl-NL" u="sng" dirty="0"/>
              <a:t>Toegankelijkheid en inclusie in projectactiviteiten</a:t>
            </a:r>
            <a:r>
              <a:rPr lang="nl-NL" dirty="0"/>
              <a:t>, rekening houdend met de standpunten van deelnemers met minder kansen, en hen betrekken bij het besluitvormingsproces.</a:t>
            </a:r>
          </a:p>
          <a:p>
            <a:pPr marL="171450" indent="-171450">
              <a:buFont typeface="Arial" panose="020B0604020202020204" pitchFamily="34" charset="0"/>
              <a:buChar char="•"/>
            </a:pPr>
            <a:r>
              <a:rPr lang="nl-NL" dirty="0"/>
              <a:t>Jongerenuitwisselingen zijn bijzonder geschikt voor de inclusie van kansarme jongeren:</a:t>
            </a:r>
          </a:p>
          <a:p>
            <a:pPr marL="171450" indent="-171450">
              <a:buFont typeface="Arial" panose="020B0604020202020204" pitchFamily="34" charset="0"/>
              <a:buChar char="•"/>
            </a:pPr>
            <a:r>
              <a:rPr lang="nl-NL" dirty="0"/>
              <a:t>Groepsmobiliteit biedt internationale mobiliteitservaring in de veiligheid van een groep;</a:t>
            </a:r>
          </a:p>
          <a:p>
            <a:pPr marL="171450" indent="-171450">
              <a:buFont typeface="Arial" panose="020B0604020202020204" pitchFamily="34" charset="0"/>
              <a:buChar char="•"/>
            </a:pPr>
            <a:r>
              <a:rPr lang="nl-NL" dirty="0"/>
              <a:t>Korte duur van jongerenuitwisselingen verlaagt de drempel voor deelname door kansarme jongeren;</a:t>
            </a:r>
          </a:p>
          <a:p>
            <a:pPr marL="171450" indent="-171450">
              <a:buFont typeface="Arial" panose="020B0604020202020204" pitchFamily="34" charset="0"/>
              <a:buChar char="•"/>
            </a:pPr>
            <a:r>
              <a:rPr lang="nl-NL" dirty="0"/>
              <a:t>Betrokkenheid van lokale deelnemers vergemakkelijkt de eerste deelname aan Europese projecten.</a:t>
            </a:r>
          </a:p>
          <a:p>
            <a:pPr marL="171450" indent="-171450">
              <a:buFont typeface="Arial" panose="020B0604020202020204" pitchFamily="34" charset="0"/>
              <a:buChar char="•"/>
            </a:pPr>
            <a:r>
              <a:rPr lang="nl-NL" dirty="0"/>
              <a:t>Geschiktheid van jongerenuitwisselingen voor onderwerp als inclusie en diversiteit, bv bestrijding van stereotypering en om begrip, tolerantie en non-discriminatie te bevorderen.</a:t>
            </a:r>
          </a:p>
          <a:p>
            <a:endParaRPr lang="nl-NL" dirty="0"/>
          </a:p>
          <a:p>
            <a:r>
              <a:rPr lang="nl-NL" u="sng" dirty="0"/>
              <a:t>Duurzaamheid van het milieu</a:t>
            </a:r>
            <a:r>
              <a:rPr lang="nl-NL" dirty="0"/>
              <a:t>: een jongerenuitwisseling moet </a:t>
            </a:r>
            <a:r>
              <a:rPr lang="nl-NL" u="sng" dirty="0"/>
              <a:t>ecologisch duurzaam en verantwoord gedrag onder de deelnemers bevorderen</a:t>
            </a:r>
            <a:r>
              <a:rPr lang="nl-NL" dirty="0"/>
              <a:t>, door het verhogen van het bewustzijn over het belang van maatregelen om de ecologische voetafdruk van mobiliteitsactiviteiten te verkleinen of te compenseren. Een jongerenuitwisseling moet milieubewust worden ontworpen en geïmplementeerd door bv. door duurzame praktijken zoals kiezen voor herbruikbare of milieuvriendelijke materialen, afvalvermindering en recycling, duurzame vervoersmiddelen.</a:t>
            </a:r>
          </a:p>
          <a:p>
            <a:endParaRPr lang="nl-NL" dirty="0"/>
          </a:p>
          <a:p>
            <a:r>
              <a:rPr lang="nl-NL" u="sng" dirty="0"/>
              <a:t>Digitale transitie</a:t>
            </a:r>
            <a:r>
              <a:rPr lang="nl-NL" dirty="0"/>
              <a:t>: E+ ondersteunt alle deelnemende organisaties bij het integreren van digitale tools en methoden om hun fysieke activiteiten aan te vullen, om de samenwerking tussen partnerorganisaties te verbeteren, en om de kwaliteit van de activiteiten verbeteren.</a:t>
            </a:r>
          </a:p>
          <a:p>
            <a:endParaRPr lang="nl-NL" dirty="0"/>
          </a:p>
          <a:p>
            <a:r>
              <a:rPr lang="nl-NL" dirty="0"/>
              <a:t>Bij een jongerenuitwisseling zijn </a:t>
            </a:r>
            <a:r>
              <a:rPr lang="nl-NL" u="sng" dirty="0"/>
              <a:t>groepsleiders</a:t>
            </a:r>
            <a:r>
              <a:rPr lang="nl-NL" dirty="0"/>
              <a:t> betrokken. Groepsleiders houden toezicht op en bieden ondersteuning aan de deelnemers </a:t>
            </a:r>
            <a:r>
              <a:rPr lang="nl-NL" u="sng" dirty="0"/>
              <a:t>om de kwaliteit van het leerproces te bevorderen en een veilige, respectvolle en niet-discriminerende omgeving te waarborgen</a:t>
            </a:r>
            <a:r>
              <a:rPr lang="nl-NL" dirty="0"/>
              <a:t>. Tijdens de planning en voorbereiding van een jongerenuitwisseling moeten bescherming en veiligheid van de deelnemers aan de orde komen en maatregelen genomen om risico’s te vermijden.</a:t>
            </a:r>
          </a:p>
          <a:p>
            <a:endParaRPr lang="nl-NL" dirty="0"/>
          </a:p>
          <a:p>
            <a:r>
              <a:rPr lang="nl-NL" dirty="0"/>
              <a:t>Erasmus-kwaliteitsnormen voor de jeugd/ Erasmus </a:t>
            </a:r>
            <a:r>
              <a:rPr lang="nl-NL" dirty="0" err="1"/>
              <a:t>Youth</a:t>
            </a:r>
            <a:r>
              <a:rPr lang="nl-NL" dirty="0"/>
              <a:t> </a:t>
            </a:r>
            <a:r>
              <a:rPr lang="nl-NL" dirty="0" err="1"/>
              <a:t>Quality</a:t>
            </a:r>
            <a:r>
              <a:rPr lang="nl-NL" dirty="0"/>
              <a:t> Standards </a:t>
            </a:r>
          </a:p>
          <a:p>
            <a:r>
              <a:rPr lang="nl-NL" dirty="0"/>
              <a:t>De uitvoering van alle projecten die in het kader van deze actie worden ondersteund, moet voldoen aan de Erasmus </a:t>
            </a:r>
            <a:r>
              <a:rPr lang="nl-NL" dirty="0" err="1"/>
              <a:t>Youth</a:t>
            </a:r>
            <a:r>
              <a:rPr lang="nl-NL" dirty="0"/>
              <a:t> </a:t>
            </a:r>
            <a:r>
              <a:rPr lang="nl-NL" dirty="0" err="1"/>
              <a:t>Quality</a:t>
            </a:r>
            <a:r>
              <a:rPr lang="nl-NL" dirty="0"/>
              <a:t> Standards voor het organiseren van leermobiliteitsactiviteiten van hoge kwaliteit. De Erasmus-kwaliteitsnormen omvatten de basisprincipes van de Actie, evenals concrete uitvoeringspraktijken voor projecttaken zoals selectie en voorbereiding van deelnemers, definitie, evaluatie en erkenning van leerresultaten, delen van projectresultaten, enz. </a:t>
            </a:r>
          </a:p>
          <a:p>
            <a:r>
              <a:rPr lang="nl-NL" dirty="0"/>
              <a:t>Een kwaliteitsvolle jongerenuitwisseling:</a:t>
            </a:r>
          </a:p>
          <a:p>
            <a:r>
              <a:rPr lang="nl-NL" dirty="0"/>
              <a:t>steunt op de actieve betrokkenheid van jongeren en deelnemende organisaties, die een actieve rol zouden moeten spelen in alle fasen van het project, waardoor hun leer- en ontwikkelingservaring wordt verbeterd;</a:t>
            </a:r>
          </a:p>
          <a:p>
            <a:r>
              <a:rPr lang="nl-NL" dirty="0"/>
              <a:t>betrekt diverse groepen deelnemers en bouwt voort op deze diversiteit;</a:t>
            </a:r>
          </a:p>
          <a:p>
            <a:r>
              <a:rPr lang="nl-NL" dirty="0"/>
              <a:t>is gebaseerd op duidelijk geïdentificeerde behoeften van de jonge deelnemers;</a:t>
            </a:r>
          </a:p>
          <a:p>
            <a:r>
              <a:rPr lang="nl-NL" dirty="0"/>
              <a:t>zorgt ervoor dat de niet-formele en informele leerresultaten van de deelnemers naar behoren worden geïdentificeerd en gedocumenteerd;</a:t>
            </a:r>
          </a:p>
          <a:p>
            <a:r>
              <a:rPr lang="nl-NL" dirty="0"/>
              <a:t>moedigt de deelnemers aan om na te denken over Europese onderwerpen en waarden.</a:t>
            </a:r>
          </a:p>
          <a:p>
            <a:endParaRPr lang="nl-NL" dirty="0"/>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13</a:t>
            </a:fld>
            <a:endParaRPr lang="nl-NL"/>
          </a:p>
        </p:txBody>
      </p:sp>
    </p:spTree>
    <p:extLst>
      <p:ext uri="{BB962C8B-B14F-4D97-AF65-F5344CB8AC3E}">
        <p14:creationId xmlns:p14="http://schemas.microsoft.com/office/powerpoint/2010/main" val="76145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volgende activiteiten komen niet in aanmerking voor beurzen in het kader van Jongerenuitwisselingen: academische studiereizen; uitwisseling activiteiten die erop gericht zijn om financiële winst te maken; uitwisselingsactiviteiten die als toerisme kunnen worden beschouwd; festivals; vakantiereizen; prestatietours, wettelijke bijeenkomsten, trainingen door volwassenen voor jongeren.</a:t>
            </a:r>
          </a:p>
          <a:p>
            <a:endParaRPr lang="nl-NL" dirty="0"/>
          </a:p>
          <a:p>
            <a:r>
              <a:rPr lang="en-US" dirty="0"/>
              <a:t>Minimum 16 and maximum 60 participants per activity (Group leaders, facilitators and </a:t>
            </a:r>
          </a:p>
          <a:p>
            <a:r>
              <a:rPr lang="en-US" dirty="0"/>
              <a:t>accompanying persons not included). In the cases of Youth Exchanges involving only young </a:t>
            </a:r>
          </a:p>
          <a:p>
            <a:r>
              <a:rPr lang="en-US" dirty="0"/>
              <a:t>people with fewer opportunities, the minimum number of participants is 10.</a:t>
            </a:r>
          </a:p>
          <a:p>
            <a:r>
              <a:rPr lang="en-US" dirty="0"/>
              <a:t>Minimum two groups of young people from two different countries. </a:t>
            </a:r>
          </a:p>
          <a:p>
            <a:r>
              <a:rPr lang="en-US" dirty="0"/>
              <a:t>Each group must have at least one group leader. </a:t>
            </a:r>
          </a:p>
          <a:p>
            <a:r>
              <a:rPr lang="en-US" dirty="0"/>
              <a:t>Maximum one facilitator per activity. </a:t>
            </a:r>
            <a:endParaRPr lang="nl-NL" dirty="0"/>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14</a:t>
            </a:fld>
            <a:endParaRPr lang="nl-NL"/>
          </a:p>
        </p:txBody>
      </p:sp>
    </p:spTree>
    <p:extLst>
      <p:ext uri="{BB962C8B-B14F-4D97-AF65-F5344CB8AC3E}">
        <p14:creationId xmlns:p14="http://schemas.microsoft.com/office/powerpoint/2010/main" val="370258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Indeling van de beoordelingscriteria is anders dan voorheen</a:t>
            </a:r>
          </a:p>
          <a:p>
            <a:pPr marL="171450" indent="-171450">
              <a:buFont typeface="Arial" panose="020B0604020202020204" pitchFamily="34" charset="0"/>
              <a:buChar char="•"/>
            </a:pPr>
            <a:r>
              <a:rPr lang="nl-NL" dirty="0"/>
              <a:t>ROI: nu wordt gestart met impact, dus meer nadruk op wat wil je bereiken met het project, hoe relevant is je project in het kader van de Actie, past het project bij de doelstellingen en de wensen van de deelnemers en ook bij die van de betrokken partners</a:t>
            </a:r>
          </a:p>
          <a:p>
            <a:pPr marL="171450" indent="-171450">
              <a:buFont typeface="Arial" panose="020B0604020202020204" pitchFamily="34" charset="0"/>
              <a:buChar char="•"/>
            </a:pPr>
            <a:r>
              <a:rPr lang="nl-NL" dirty="0"/>
              <a:t>PO en I: hoe is het project opgezet en op welke manier wordt het uitgevoerd: </a:t>
            </a:r>
            <a:r>
              <a:rPr lang="nl-NL" dirty="0" err="1"/>
              <a:t>oa</a:t>
            </a:r>
            <a:r>
              <a:rPr lang="nl-NL" dirty="0"/>
              <a:t> op basis waarvan de deelnemers worden geselecteerd, sluiten de onderdelen van het programma goed op elkaar aan, en op welke manier ga je de beoogde leerdoelen bereiken en vastleggen</a:t>
            </a:r>
          </a:p>
          <a:p>
            <a:pPr marL="171450" indent="-171450">
              <a:buFont typeface="Arial" panose="020B0604020202020204" pitchFamily="34" charset="0"/>
              <a:buChar char="•"/>
            </a:pPr>
            <a:r>
              <a:rPr lang="nl-NL" dirty="0"/>
              <a:t>PM: </a:t>
            </a:r>
            <a:r>
              <a:rPr lang="nl-NL" dirty="0" err="1"/>
              <a:t>oa</a:t>
            </a:r>
            <a:r>
              <a:rPr lang="nl-NL" dirty="0"/>
              <a:t> hoe de verantwoordelijkheden zijn verdeeld, welke onderlinge afspraken zijn er gemaakt, hoe vindt de monitoring plaats</a:t>
            </a:r>
          </a:p>
          <a:p>
            <a:endParaRPr lang="nl-NL" dirty="0"/>
          </a:p>
          <a:p>
            <a:r>
              <a:rPr lang="nl-NL" dirty="0"/>
              <a:t>(zie verder PG)</a:t>
            </a:r>
          </a:p>
          <a:p>
            <a:r>
              <a:rPr lang="nl-NL" dirty="0"/>
              <a:t>  </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15</a:t>
            </a:fld>
            <a:endParaRPr lang="nl-NL"/>
          </a:p>
        </p:txBody>
      </p:sp>
    </p:spTree>
    <p:extLst>
      <p:ext uri="{BB962C8B-B14F-4D97-AF65-F5344CB8AC3E}">
        <p14:creationId xmlns:p14="http://schemas.microsoft.com/office/powerpoint/2010/main" val="257336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Organisational support a 100 Euro per deelnemer, </a:t>
            </a:r>
          </a:p>
          <a:p>
            <a:endParaRPr lang="nl-NL" dirty="0"/>
          </a:p>
          <a:p>
            <a:r>
              <a:rPr lang="nl-NL" dirty="0"/>
              <a:t>Extra subsidie voor green </a:t>
            </a:r>
            <a:r>
              <a:rPr lang="nl-NL" dirty="0" err="1"/>
              <a:t>travel</a:t>
            </a:r>
            <a:r>
              <a:rPr lang="nl-NL" dirty="0"/>
              <a:t> (bus, trein, carpoolen) : 30-80 Euro extra (tussen 100 en 3999 km)</a:t>
            </a:r>
          </a:p>
          <a:p>
            <a:endParaRPr lang="nl-NL" dirty="0"/>
          </a:p>
          <a:p>
            <a:r>
              <a:rPr lang="nl-NL" dirty="0"/>
              <a:t>Rondreizende projecten: verblijf op de verschillende locaties moet wel een aaneengesloten geheel vormen (dus bv van A naar B naar C)</a:t>
            </a:r>
          </a:p>
          <a:p>
            <a:endParaRPr lang="nl-NL" dirty="0"/>
          </a:p>
          <a:p>
            <a:r>
              <a:rPr lang="nl-NL" dirty="0" err="1"/>
              <a:t>Inclusion</a:t>
            </a:r>
            <a:r>
              <a:rPr lang="nl-NL" dirty="0"/>
              <a:t> support: wordt automatisch toegekend in budget. Uit de aanvraag moet wel blijken om wat voor soort doelgroep het gaat, hier moet aan gerefereerd worden.</a:t>
            </a:r>
          </a:p>
          <a:p>
            <a:r>
              <a:rPr lang="nl-NL" dirty="0"/>
              <a:t>Buitengewone kosten (aangegeven als </a:t>
            </a:r>
            <a:r>
              <a:rPr lang="nl-NL" dirty="0" err="1"/>
              <a:t>Additional</a:t>
            </a:r>
            <a:r>
              <a:rPr lang="nl-NL" dirty="0"/>
              <a:t> </a:t>
            </a:r>
            <a:r>
              <a:rPr lang="nl-NL" dirty="0" err="1"/>
              <a:t>costs</a:t>
            </a:r>
            <a:r>
              <a:rPr lang="nl-NL" dirty="0"/>
              <a:t>): hiervoor moet duidelijk onderbouwd worden waarom extra vergoeding nodig is bovenop de 110 Euro die automatisch toegekend is (en de 100 Euro die ook al als Organisational </a:t>
            </a:r>
            <a:r>
              <a:rPr lang="nl-NL" dirty="0" err="1"/>
              <a:t>costs</a:t>
            </a:r>
            <a:r>
              <a:rPr lang="nl-NL" dirty="0"/>
              <a:t> p.p. wordt toegekend).</a:t>
            </a:r>
          </a:p>
          <a:p>
            <a:endParaRPr lang="nl-NL" dirty="0"/>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16</a:t>
            </a:fld>
            <a:endParaRPr lang="nl-NL"/>
          </a:p>
        </p:txBody>
      </p:sp>
    </p:spTree>
    <p:extLst>
      <p:ext uri="{BB962C8B-B14F-4D97-AF65-F5344CB8AC3E}">
        <p14:creationId xmlns:p14="http://schemas.microsoft.com/office/powerpoint/2010/main" val="81857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welke termijn krijgt de aanvrager uitsluitsel over de aanvraag? </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18</a:t>
            </a:fld>
            <a:endParaRPr lang="nl-NL"/>
          </a:p>
        </p:txBody>
      </p:sp>
    </p:spTree>
    <p:extLst>
      <p:ext uri="{BB962C8B-B14F-4D97-AF65-F5344CB8AC3E}">
        <p14:creationId xmlns:p14="http://schemas.microsoft.com/office/powerpoint/2010/main" val="11108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Jongerenuitwisselingen: stuur mail met vraag of bel voor afspraak </a:t>
            </a:r>
          </a:p>
          <a:p>
            <a:r>
              <a:rPr lang="nl-NL" dirty="0"/>
              <a:t>Of mail naar </a:t>
            </a:r>
            <a:r>
              <a:rPr lang="nl-NL" dirty="0" err="1"/>
              <a:t>erasmusplus</a:t>
            </a:r>
            <a:r>
              <a:rPr lang="nl-NL" dirty="0"/>
              <a:t> voor meer algemene/ praktische vragen bv over gebruik </a:t>
            </a:r>
            <a:r>
              <a:rPr lang="nl-NL" dirty="0" err="1"/>
              <a:t>mobility</a:t>
            </a:r>
            <a:r>
              <a:rPr lang="nl-NL" dirty="0"/>
              <a:t> tool</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20</a:t>
            </a:fld>
            <a:endParaRPr lang="nl-NL"/>
          </a:p>
        </p:txBody>
      </p:sp>
    </p:spTree>
    <p:extLst>
      <p:ext uri="{BB962C8B-B14F-4D97-AF65-F5344CB8AC3E}">
        <p14:creationId xmlns:p14="http://schemas.microsoft.com/office/powerpoint/2010/main" val="285318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Programma, eind maart gelanceerd, gaat om grootschalig</a:t>
            </a:r>
          </a:p>
          <a:p>
            <a:r>
              <a:rPr lang="nl-NL" dirty="0"/>
              <a:t>Officiële aftrap in het echt 22 juni</a:t>
            </a:r>
          </a:p>
          <a:p>
            <a:r>
              <a:rPr lang="nl-NL" dirty="0"/>
              <a:t>(Nieuwe </a:t>
            </a:r>
            <a:r>
              <a:rPr lang="nl-NL" dirty="0" err="1"/>
              <a:t>mobility</a:t>
            </a:r>
            <a:r>
              <a:rPr lang="nl-NL" dirty="0"/>
              <a:t> Tool)</a:t>
            </a:r>
          </a:p>
          <a:p>
            <a:r>
              <a:rPr lang="nl-NL" dirty="0"/>
              <a:t>NB. Gebaseerd op info van nu, staat nog niet helemaal vast, zijn nog onduidelijkheden</a:t>
            </a:r>
          </a:p>
          <a:p>
            <a:endParaRPr lang="nl-NL" dirty="0"/>
          </a:p>
          <a:p>
            <a:r>
              <a:rPr lang="nl-NL" dirty="0"/>
              <a:t>Erasmus+ Jeugd: </a:t>
            </a:r>
            <a:r>
              <a:rPr lang="nl-NL" dirty="0" err="1"/>
              <a:t>Nji</a:t>
            </a:r>
            <a:r>
              <a:rPr lang="nl-NL" dirty="0"/>
              <a:t>, is verantwoordelijk voor de uitvoering van</a:t>
            </a:r>
          </a:p>
          <a:p>
            <a:r>
              <a:rPr lang="nl-NL" dirty="0"/>
              <a:t>het deel dat buitenschoolse activiteiten (Jeugdwerk) betreft </a:t>
            </a:r>
          </a:p>
          <a:p>
            <a:r>
              <a:rPr lang="nl-NL" dirty="0"/>
              <a:t>voor het European </a:t>
            </a:r>
            <a:r>
              <a:rPr lang="nl-NL" dirty="0" err="1"/>
              <a:t>Solidarity</a:t>
            </a:r>
            <a:r>
              <a:rPr lang="nl-NL" dirty="0"/>
              <a:t> Corps: een subsidieprogramma dat jongeren de kans biedt </a:t>
            </a:r>
          </a:p>
          <a:p>
            <a:r>
              <a:rPr lang="nl-NL" dirty="0"/>
              <a:t>om Europees vrijwilligerswerk (individueel) te gaan doen </a:t>
            </a:r>
          </a:p>
          <a:p>
            <a:r>
              <a:rPr lang="nl-NL" dirty="0"/>
              <a:t>of mee te werken aan groepsprojecten die mensen en gemeenschappen helpen, overal in Europa, ook in NL (Solidariteitsprojecten) </a:t>
            </a:r>
          </a:p>
          <a:p>
            <a:r>
              <a:rPr lang="nl-NL" dirty="0"/>
              <a:t>en voor </a:t>
            </a:r>
            <a:r>
              <a:rPr lang="nl-NL" dirty="0" err="1"/>
              <a:t>GoEurope</a:t>
            </a:r>
            <a:r>
              <a:rPr lang="nl-NL" dirty="0"/>
              <a:t>: de website van Eurodesk, een Europees informatienetwerk voor jongeren</a:t>
            </a:r>
          </a:p>
          <a:p>
            <a:endParaRPr lang="nl-NL" dirty="0"/>
          </a:p>
          <a:p>
            <a:r>
              <a:rPr lang="nl-NL" dirty="0"/>
              <a:t>Ook betrokken bij het programma: </a:t>
            </a:r>
          </a:p>
          <a:p>
            <a:r>
              <a:rPr lang="nl-NL" dirty="0"/>
              <a:t>Nationaal Agentschap Erasmus+ Onderwijs &amp; Training, is verantwoordelijk voor de onderwijssectoren</a:t>
            </a:r>
          </a:p>
          <a:p>
            <a:r>
              <a:rPr lang="nl-NL" dirty="0"/>
              <a:t>en uitvoeringsorganisatie Nuffic , is verantwoordelijk voor de uitvoering van </a:t>
            </a:r>
            <a:r>
              <a:rPr lang="nl-NL" dirty="0" err="1"/>
              <a:t>eTwinning</a:t>
            </a:r>
            <a:r>
              <a:rPr lang="nl-NL" dirty="0"/>
              <a:t> (online community voor scholen in ruim 40 Europese landen </a:t>
            </a:r>
            <a:r>
              <a:rPr lang="nl-NL" dirty="0" err="1"/>
              <a:t>tbv</a:t>
            </a:r>
            <a:r>
              <a:rPr lang="nl-NL" dirty="0"/>
              <a:t> onderlinge samenwerking).</a:t>
            </a:r>
          </a:p>
          <a:p>
            <a:endParaRPr lang="nl-NL" dirty="0"/>
          </a:p>
          <a:p>
            <a:r>
              <a:rPr lang="nl-NL" dirty="0"/>
              <a:t>Begroting: bijna 2 x zo veel als voor vorige periode, nu is er minder budget voor partnerlanden</a:t>
            </a:r>
          </a:p>
          <a:p>
            <a:endParaRPr lang="nl-NL" dirty="0"/>
          </a:p>
          <a:p>
            <a:endParaRPr lang="nl-NL" dirty="0"/>
          </a:p>
          <a:p>
            <a:r>
              <a:rPr lang="nl-NL" dirty="0"/>
              <a:t>Programma is gebaseerd op de 3 kerndoelen van de Europese jongerenstrategie:</a:t>
            </a:r>
          </a:p>
          <a:p>
            <a:r>
              <a:rPr lang="nl-NL" dirty="0" err="1"/>
              <a:t>Engage</a:t>
            </a:r>
            <a:r>
              <a:rPr lang="nl-NL" dirty="0"/>
              <a:t>: jongeren betrekken bij de (Europese) democratie. Voor een goed functionerende democratie en samenleving is het belangrijk om naar jongeren te luisteren, hen sterker te maken en hen te betrekken bij de maatschappij. Om dit te realiseren is het belangrijk dat jongeren de kans krijgen om te participeren of te leren hoe ze dit het beste kunnen doen. Zo kunnen jongeren daadwerkelijk deelnemen aan besluitvormingen en worden ze hierin ondersteund.</a:t>
            </a:r>
          </a:p>
          <a:p>
            <a:r>
              <a:rPr lang="nl-NL" dirty="0"/>
              <a:t>Connect: jongeren samenbrengen. Netwerken, contact leggen en het uitwisselen van ervaringen is niet alleen belangrijk voor jongeren zelf, maar ook belangrijk voor de solidariteit en de toekomstige ontwikkeling van de Europese Unie. De mogelijkheden die er zijn voor jongeren op het gebied van uitwisseling, samenwerking, culturele en maatschappelijke activiteiten versterkt beide partijen.</a:t>
            </a:r>
          </a:p>
          <a:p>
            <a:r>
              <a:rPr lang="nl-NL" dirty="0" err="1"/>
              <a:t>Empower</a:t>
            </a:r>
            <a:r>
              <a:rPr lang="nl-NL" dirty="0"/>
              <a:t>: versterken. Jongeren in heel Europa worden geconfronteerd met uiteenlopende uitdagingen. Empowerment van jongeren betekent dat zij worden aangemoedigd om hun eigen leven in de hand te nemen. Vooral het jongerenwerk wordt erkend als belangrijke partij om jongeren te ondersteunen en te empoweren, zodat zij hun talenten kunnen ontwikkelen en in praktijk kunnen brengen. </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3</a:t>
            </a:fld>
            <a:endParaRPr lang="nl-NL"/>
          </a:p>
        </p:txBody>
      </p:sp>
    </p:spTree>
    <p:extLst>
      <p:ext uri="{BB962C8B-B14F-4D97-AF65-F5344CB8AC3E}">
        <p14:creationId xmlns:p14="http://schemas.microsoft.com/office/powerpoint/2010/main" val="356076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Het gaat om de manier waarop de projecten uitgevoerd worden, dus niet alleen om keuze van onderwerp voor een project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Inclusie en diversiteit; het er op gericht zijn om te zorgen dat jongeren betrokken worden uit verschillende lagen en groeperingen uit de samenleving en in het bijzonder jongeren die minder makkelijk te bereiken zijn, voor wie deelname niet vanzelfsprekend is/ deze mogelijkheden buiten hun gezichtsveld vallen, of die denken dat dit niet voor hen bedoeld is. </a:t>
            </a:r>
          </a:p>
          <a:p>
            <a:pPr marL="171450" indent="-171450">
              <a:buFont typeface="Arial" panose="020B0604020202020204" pitchFamily="34" charset="0"/>
              <a:buChar char="•"/>
            </a:pPr>
            <a:r>
              <a:rPr lang="nl-NL" dirty="0"/>
              <a:t>milieu en strijd tegen klimaatverandering; voor groen reizen extra budget</a:t>
            </a:r>
          </a:p>
          <a:p>
            <a:pPr marL="171450" indent="-171450">
              <a:buFont typeface="Arial" panose="020B0604020202020204" pitchFamily="34" charset="0"/>
              <a:buChar char="•"/>
            </a:pPr>
            <a:r>
              <a:rPr lang="nl-NL" dirty="0"/>
              <a:t>digitale transformatiel: ondersteuning en aanvulling op fysieke activiteiten, er worden ook trainingen aangeboden </a:t>
            </a:r>
          </a:p>
          <a:p>
            <a:pPr marL="171450" indent="-171450">
              <a:buFont typeface="Arial" panose="020B0604020202020204" pitchFamily="34" charset="0"/>
              <a:buChar char="•"/>
            </a:pPr>
            <a:r>
              <a:rPr lang="nl-NL" dirty="0"/>
              <a:t>participatie in de democratie: maatschappelijke en sociale betrokkenheid</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4</a:t>
            </a:fld>
            <a:endParaRPr lang="nl-NL"/>
          </a:p>
        </p:txBody>
      </p:sp>
    </p:spTree>
    <p:extLst>
      <p:ext uri="{BB962C8B-B14F-4D97-AF65-F5344CB8AC3E}">
        <p14:creationId xmlns:p14="http://schemas.microsoft.com/office/powerpoint/2010/main" val="78427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Europese Jeugddoelstellingen uit de </a:t>
            </a:r>
            <a:r>
              <a:rPr lang="nl-NL" b="1" dirty="0"/>
              <a:t>Europese Jongerenstrategie: is de leidraad</a:t>
            </a:r>
            <a:r>
              <a:rPr lang="nl-NL" dirty="0"/>
              <a:t>!      </a:t>
            </a:r>
            <a:r>
              <a:rPr lang="nl-NL" b="1" dirty="0"/>
              <a:t>Erasmus+ is een tool om aan de Jongerenstrategie te voldoen.</a:t>
            </a:r>
          </a:p>
          <a:p>
            <a:endParaRPr lang="nl-NL" dirty="0"/>
          </a:p>
          <a:p>
            <a:r>
              <a:rPr lang="nl-NL" dirty="0"/>
              <a:t>Europese Jeugddoelstellingen uit de Europese Jongerenstrategie:</a:t>
            </a:r>
          </a:p>
          <a:p>
            <a:r>
              <a:rPr lang="nl-NL" dirty="0" err="1"/>
              <a:t>Youthgoal</a:t>
            </a:r>
            <a:r>
              <a:rPr lang="nl-NL" dirty="0"/>
              <a:t> #1 staat voor het verkleinen van de afstand tussen jongeren en de Europese Unie</a:t>
            </a:r>
          </a:p>
          <a:p>
            <a:r>
              <a:rPr lang="nl-NL" dirty="0" err="1"/>
              <a:t>Youthgoal</a:t>
            </a:r>
            <a:r>
              <a:rPr lang="nl-NL" dirty="0"/>
              <a:t> #2 staat voor het garanderen van gelijkheid van alle gendertypen en gendergevoelige benaderingen in alle levensaspecten van een jongere.</a:t>
            </a:r>
          </a:p>
          <a:p>
            <a:r>
              <a:rPr lang="nl-NL" dirty="0" err="1"/>
              <a:t>Youthgoal</a:t>
            </a:r>
            <a:r>
              <a:rPr lang="nl-NL" dirty="0"/>
              <a:t> #3 staat voor de mogelijkheid om alle jongeren in de samenleving laten meedoen, dit mogelijk maken en garanderen.</a:t>
            </a:r>
          </a:p>
          <a:p>
            <a:r>
              <a:rPr lang="nl-NL" dirty="0" err="1"/>
              <a:t>Youthgoal</a:t>
            </a:r>
            <a:r>
              <a:rPr lang="nl-NL" dirty="0"/>
              <a:t> #4 staat voor betere toegang tot betrouwbare informatie, het beschikken over vaardigheden om informatie kritisch te beoordelen en een opbouwende dialoog aan te gaan.</a:t>
            </a:r>
          </a:p>
          <a:p>
            <a:r>
              <a:rPr lang="nl-NL" dirty="0" err="1"/>
              <a:t>Youthgoal</a:t>
            </a:r>
            <a:r>
              <a:rPr lang="nl-NL" dirty="0"/>
              <a:t> #5 staat voor het verbeteren van het mentale geluk en een einde maken aan negatieve uitingen over geestelijke gezondheidsproblemen, zodat alle jongeren kunnen meedoen aan de samenleving.</a:t>
            </a:r>
          </a:p>
          <a:p>
            <a:r>
              <a:rPr lang="nl-NL" dirty="0" err="1"/>
              <a:t>Youthgoal</a:t>
            </a:r>
            <a:r>
              <a:rPr lang="nl-NL" dirty="0"/>
              <a:t> #6 staat voor het scheppen van voorwaarden die jongeren in plattelandsgebieden in staat stellen zich te ontplooien. </a:t>
            </a:r>
          </a:p>
          <a:p>
            <a:r>
              <a:rPr lang="nl-NL" dirty="0" err="1"/>
              <a:t>Youthgoal</a:t>
            </a:r>
            <a:r>
              <a:rPr lang="nl-NL" dirty="0"/>
              <a:t> 7 staat voor een toegankelijke arbeidsmarkt met kansen die tot goede banen voor alle jongeren leiden.</a:t>
            </a:r>
          </a:p>
          <a:p>
            <a:r>
              <a:rPr lang="nl-NL" dirty="0" err="1"/>
              <a:t>Youthgoal</a:t>
            </a:r>
            <a:r>
              <a:rPr lang="nl-NL" dirty="0"/>
              <a:t> #8 staat voor het bij elkaar brengen en verbeteren van diverse leervormen voor jongeren zodat zij opgewassen zijn tegen de uitdagingen van het steeds veranderende leven in de 21e eeuw.</a:t>
            </a:r>
          </a:p>
          <a:p>
            <a:r>
              <a:rPr lang="nl-NL" dirty="0" err="1"/>
              <a:t>Youthgoal</a:t>
            </a:r>
            <a:r>
              <a:rPr lang="nl-NL" dirty="0"/>
              <a:t> #9 staat voor het versterken van de democratische participatie en zelfstandigheid van jongeren en zorgen voor ruimte voor jongeren in alle lagen van de maatschappij.</a:t>
            </a:r>
          </a:p>
          <a:p>
            <a:r>
              <a:rPr lang="nl-NL" dirty="0" err="1"/>
              <a:t>Youthgoal</a:t>
            </a:r>
            <a:r>
              <a:rPr lang="nl-NL" dirty="0"/>
              <a:t> #10 staat voor het realiseren van een samenleving waarin alle jongeren zich actief voor het milieu inzetten, milieueducatie krijgen en verschil kunnen maken in hun dagelijks leven.</a:t>
            </a:r>
          </a:p>
          <a:p>
            <a:r>
              <a:rPr lang="nl-NL" dirty="0" err="1"/>
              <a:t>Youthgoal</a:t>
            </a:r>
            <a:r>
              <a:rPr lang="nl-NL" dirty="0"/>
              <a:t> #11 zorgt voor een gelijke toegang voor alle jongeren tot jongerenorganisaties en Europese jongerenprogramma's, om zo een samenleving te bouwen die uitgaat van de Europese waarden en een Europese identiteit.</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5</a:t>
            </a:fld>
            <a:endParaRPr lang="nl-NL"/>
          </a:p>
        </p:txBody>
      </p:sp>
    </p:spTree>
    <p:extLst>
      <p:ext uri="{BB962C8B-B14F-4D97-AF65-F5344CB8AC3E}">
        <p14:creationId xmlns:p14="http://schemas.microsoft.com/office/powerpoint/2010/main" val="221481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programmagids word ook gesproken over </a:t>
            </a:r>
            <a:r>
              <a:rPr lang="nl-NL" dirty="0" err="1"/>
              <a:t>Key</a:t>
            </a:r>
            <a:r>
              <a:rPr lang="nl-NL" dirty="0"/>
              <a:t> Actions (1, 2 en 3)</a:t>
            </a:r>
          </a:p>
          <a:p>
            <a:r>
              <a:rPr lang="nl-NL" dirty="0"/>
              <a:t>K1: Mobiliteit (jongeren 13-30 jaar)</a:t>
            </a:r>
          </a:p>
          <a:p>
            <a:r>
              <a:rPr lang="nl-NL" dirty="0"/>
              <a:t>K2: Samenwerking tussen organisaties en instellingen</a:t>
            </a:r>
          </a:p>
          <a:p>
            <a:r>
              <a:rPr lang="nl-NL" dirty="0"/>
              <a:t>K3: Ondersteuning van beleidsontwikkeling en samenwerking</a:t>
            </a:r>
          </a:p>
          <a:p>
            <a:endParaRPr lang="nl-NL" dirty="0"/>
          </a:p>
          <a:p>
            <a:r>
              <a:rPr lang="nl-NL" dirty="0" err="1"/>
              <a:t>Mobilteitsprojecten</a:t>
            </a:r>
            <a:r>
              <a:rPr lang="nl-NL" dirty="0"/>
              <a:t> voor Jongerenwerkers:</a:t>
            </a:r>
          </a:p>
          <a:p>
            <a:r>
              <a:rPr lang="nl-NL" dirty="0"/>
              <a:t>Ondersteuning van de professionele ontwikkeling van jongerenwerkers, lokale jongerenwerk-werkwijzen delen, opbouwen van een gemeenschap van jongerenwerkers EU-breed, </a:t>
            </a:r>
            <a:r>
              <a:rPr lang="nl-NL" dirty="0" err="1"/>
              <a:t>dmv</a:t>
            </a:r>
            <a:r>
              <a:rPr lang="nl-NL" dirty="0"/>
              <a:t> </a:t>
            </a:r>
            <a:r>
              <a:rPr lang="nl-NL" dirty="0" err="1"/>
              <a:t>infomele</a:t>
            </a:r>
            <a:r>
              <a:rPr lang="nl-NL" dirty="0"/>
              <a:t> en niet-formele leerervaringen in mobiliteitsactiviteiten. </a:t>
            </a:r>
          </a:p>
          <a:p>
            <a:r>
              <a:rPr lang="nl-NL" dirty="0"/>
              <a:t>Is vooral gericht op kwaliteit, innovatie en erkenning van het jongerenwerk</a:t>
            </a:r>
          </a:p>
          <a:p>
            <a:endParaRPr lang="nl-NL" dirty="0"/>
          </a:p>
          <a:p>
            <a:r>
              <a:rPr lang="nl-NL" dirty="0"/>
              <a:t>Jongerenparticipatie, valt nu onder K1 (is vergelijkbaar met wat voorheen onder dialoog in K3 viel):</a:t>
            </a:r>
          </a:p>
          <a:p>
            <a:r>
              <a:rPr lang="nl-NL" dirty="0"/>
              <a:t>gaat om het bevorderen van jongerenparticipatie in de democratie als leerervaring: contact tussen jongeren en de samenleving, mening vormen over thema’s, voorstellen schrijven. </a:t>
            </a:r>
            <a:r>
              <a:rPr lang="nl-NL" dirty="0" err="1"/>
              <a:t>Sectoroverschrijdend</a:t>
            </a:r>
            <a:r>
              <a:rPr lang="nl-NL" dirty="0"/>
              <a:t>, dus niet alleen in de politiek, maar bv </a:t>
            </a:r>
            <a:r>
              <a:rPr lang="nl-NL" dirty="0" err="1"/>
              <a:t>tav</a:t>
            </a:r>
            <a:r>
              <a:rPr lang="nl-NL" dirty="0"/>
              <a:t> beleid in zorginstellingen of scholen, of zie voorbeeld* . Beleidsmakers hoeven niet per se betrokken te zijn in het project.</a:t>
            </a:r>
          </a:p>
          <a:p>
            <a:r>
              <a:rPr lang="nl-NL" dirty="0"/>
              <a:t>Budget is anders opgebouwd dan voorheen, het gaat niet alleen om dialoog</a:t>
            </a:r>
          </a:p>
          <a:p>
            <a:r>
              <a:rPr lang="nl-NL" dirty="0"/>
              <a:t>Voorbeeld*: ‘Wij(k) in Verandering' is een project voor jongeren die opgroeien in achterstandswijken. Jongerenwerkers brachten jongeren uit de wijk en politie bij elkaar. Eerder werd dit jongerenproject van de International </a:t>
            </a:r>
            <a:r>
              <a:rPr lang="nl-NL" dirty="0" err="1"/>
              <a:t>Debate</a:t>
            </a:r>
            <a:r>
              <a:rPr lang="nl-NL" dirty="0"/>
              <a:t> </a:t>
            </a:r>
            <a:r>
              <a:rPr lang="nl-NL" dirty="0" err="1"/>
              <a:t>Education</a:t>
            </a:r>
            <a:r>
              <a:rPr lang="nl-NL" dirty="0"/>
              <a:t> Association (IDEA) verkozen tot meest inspirerende project in de categorie '</a:t>
            </a:r>
            <a:r>
              <a:rPr lang="nl-NL" dirty="0" err="1"/>
              <a:t>Empowering</a:t>
            </a:r>
            <a:r>
              <a:rPr lang="nl-NL" dirty="0"/>
              <a:t> </a:t>
            </a:r>
            <a:r>
              <a:rPr lang="nl-NL" dirty="0" err="1"/>
              <a:t>young</a:t>
            </a:r>
            <a:r>
              <a:rPr lang="nl-NL" dirty="0"/>
              <a:t> </a:t>
            </a:r>
            <a:r>
              <a:rPr lang="nl-NL" dirty="0" err="1"/>
              <a:t>people</a:t>
            </a:r>
            <a:r>
              <a:rPr lang="nl-NL" dirty="0"/>
              <a:t> </a:t>
            </a:r>
            <a:r>
              <a:rPr lang="nl-NL" dirty="0" err="1"/>
              <a:t>through</a:t>
            </a:r>
            <a:r>
              <a:rPr lang="nl-NL" dirty="0"/>
              <a:t> </a:t>
            </a:r>
            <a:r>
              <a:rPr lang="nl-NL" dirty="0" err="1"/>
              <a:t>mobility</a:t>
            </a:r>
            <a:r>
              <a:rPr lang="nl-NL" dirty="0"/>
              <a:t> </a:t>
            </a:r>
            <a:r>
              <a:rPr lang="nl-NL" dirty="0" err="1"/>
              <a:t>and</a:t>
            </a:r>
            <a:r>
              <a:rPr lang="nl-NL" dirty="0"/>
              <a:t> </a:t>
            </a:r>
            <a:r>
              <a:rPr lang="nl-NL" dirty="0" err="1"/>
              <a:t>other</a:t>
            </a:r>
            <a:r>
              <a:rPr lang="nl-NL" dirty="0"/>
              <a:t> </a:t>
            </a:r>
            <a:r>
              <a:rPr lang="nl-NL" dirty="0" err="1"/>
              <a:t>initiatives</a:t>
            </a:r>
            <a:r>
              <a:rPr lang="nl-NL" dirty="0"/>
              <a:t>' (European </a:t>
            </a:r>
            <a:r>
              <a:rPr lang="nl-NL" dirty="0" err="1"/>
              <a:t>Youth</a:t>
            </a:r>
            <a:r>
              <a:rPr lang="nl-NL" dirty="0"/>
              <a:t> </a:t>
            </a:r>
            <a:r>
              <a:rPr lang="nl-NL" dirty="0" err="1"/>
              <a:t>Awards</a:t>
            </a:r>
            <a:r>
              <a:rPr lang="nl-NL" dirty="0"/>
              <a:t>)</a:t>
            </a:r>
          </a:p>
          <a:p>
            <a:endParaRPr lang="nl-NL" dirty="0"/>
          </a:p>
          <a:p>
            <a:r>
              <a:rPr lang="nl-NL" dirty="0"/>
              <a:t>Samenwerkingspartnerschappen: </a:t>
            </a:r>
          </a:p>
          <a:p>
            <a:r>
              <a:rPr lang="nl-NL" dirty="0"/>
              <a:t>uitwisseling en onderbouwing van </a:t>
            </a:r>
            <a:r>
              <a:rPr lang="nl-NL" dirty="0" err="1"/>
              <a:t>good</a:t>
            </a:r>
            <a:r>
              <a:rPr lang="nl-NL" dirty="0"/>
              <a:t> </a:t>
            </a:r>
            <a:r>
              <a:rPr lang="nl-NL" dirty="0" err="1"/>
              <a:t>practices</a:t>
            </a:r>
            <a:r>
              <a:rPr lang="nl-NL" dirty="0"/>
              <a:t> ; </a:t>
            </a:r>
          </a:p>
          <a:p>
            <a:r>
              <a:rPr lang="nl-NL" dirty="0"/>
              <a:t>delen van projectresultaten die impact hebben op het jongerenwerk; </a:t>
            </a:r>
          </a:p>
          <a:p>
            <a:r>
              <a:rPr lang="nl-NL" dirty="0"/>
              <a:t>ontwikkeling van methodieken en concrete producten (</a:t>
            </a:r>
            <a:r>
              <a:rPr lang="nl-NL" dirty="0" err="1"/>
              <a:t>webplatform</a:t>
            </a:r>
            <a:r>
              <a:rPr lang="nl-NL" dirty="0"/>
              <a:t>, </a:t>
            </a:r>
            <a:r>
              <a:rPr lang="nl-NL" dirty="0" err="1"/>
              <a:t>toolbox</a:t>
            </a:r>
            <a:r>
              <a:rPr lang="nl-NL" dirty="0"/>
              <a:t> en/of handboek); </a:t>
            </a:r>
          </a:p>
          <a:p>
            <a:r>
              <a:rPr lang="nl-NL" dirty="0"/>
              <a:t>vernieuwing en ontwikkeling van jongerenwerk in Europa; </a:t>
            </a:r>
          </a:p>
          <a:p>
            <a:r>
              <a:rPr lang="nl-NL" dirty="0"/>
              <a:t>gelijkwaardige samenwerking</a:t>
            </a:r>
          </a:p>
          <a:p>
            <a:r>
              <a:rPr lang="nl-NL" dirty="0"/>
              <a:t>onderzoek (optioneel).</a:t>
            </a:r>
          </a:p>
          <a:p>
            <a:r>
              <a:rPr lang="nl-NL" dirty="0"/>
              <a:t>Kleinschalige </a:t>
            </a:r>
            <a:r>
              <a:rPr lang="nl-NL" dirty="0" err="1"/>
              <a:t>samenwerkinsgpartnerschappen</a:t>
            </a:r>
            <a:r>
              <a:rPr lang="nl-NL" dirty="0"/>
              <a:t>: met name bedoeld voor nieuwe, kleine organisaties die in klein verband willen samenwerken met andere Europese organisaties. Laagdrempelig. Kortere projectduur.</a:t>
            </a:r>
          </a:p>
          <a:p>
            <a:endParaRPr lang="nl-NL" dirty="0"/>
          </a:p>
          <a:p>
            <a:r>
              <a:rPr lang="nl-NL" dirty="0"/>
              <a:t>Discover EU onder de vlag van European </a:t>
            </a:r>
            <a:r>
              <a:rPr lang="nl-NL" dirty="0" err="1"/>
              <a:t>Year</a:t>
            </a:r>
            <a:r>
              <a:rPr lang="nl-NL" dirty="0"/>
              <a:t> of rail 2021: is wedstrijd (loterij via internet), waarbij 2 x per jaar jongeren vanaf 18 jaar kunnen meedingen naar een gratis treinticket om door Europa te reizen. Is mogelijkheid om Europa te verkennen, leren op eigen benen te staan, meer zelfvertrouwen te krijgen en open te staan voor andere culturen. Vanwege Covid19 naar verwachting pas in oktober volgende mogelijkheid om aan te melden via European </a:t>
            </a:r>
            <a:r>
              <a:rPr lang="nl-NL" dirty="0" err="1"/>
              <a:t>Youth</a:t>
            </a:r>
            <a:r>
              <a:rPr lang="nl-NL" dirty="0"/>
              <a:t> Portal </a:t>
            </a:r>
          </a:p>
          <a:p>
            <a:r>
              <a:rPr lang="nl-NL" dirty="0"/>
              <a:t>Waar valt Discover EU onder?</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6</a:t>
            </a:fld>
            <a:endParaRPr lang="nl-NL"/>
          </a:p>
        </p:txBody>
      </p:sp>
    </p:spTree>
    <p:extLst>
      <p:ext uri="{BB962C8B-B14F-4D97-AF65-F5344CB8AC3E}">
        <p14:creationId xmlns:p14="http://schemas.microsoft.com/office/powerpoint/2010/main" val="325919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In de </a:t>
            </a:r>
            <a:r>
              <a:rPr lang="nl-NL" dirty="0" err="1"/>
              <a:t>Mobility</a:t>
            </a:r>
            <a:r>
              <a:rPr lang="nl-NL" dirty="0"/>
              <a:t> Tool voorheen 1 formulier om een combinatie van jongerenuitwisseling en een </a:t>
            </a:r>
            <a:r>
              <a:rPr lang="nl-NL" dirty="0" err="1"/>
              <a:t>mobilteitsproject</a:t>
            </a:r>
            <a:r>
              <a:rPr lang="nl-NL" dirty="0"/>
              <a:t> voor jongerenwerkers tegelijk aan te vragen. </a:t>
            </a:r>
          </a:p>
          <a:p>
            <a:pPr marL="0" indent="0">
              <a:buFont typeface="Arial" panose="020B0604020202020204" pitchFamily="34" charset="0"/>
              <a:buNone/>
            </a:pPr>
            <a:r>
              <a:rPr lang="nl-NL" dirty="0"/>
              <a:t>In het nieuwe programma moeten deze afzonderlijk aangevraagd worden.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verbeterde leerprestaties;</a:t>
            </a:r>
          </a:p>
          <a:p>
            <a:pPr marL="171450" indent="-171450">
              <a:buFont typeface="Arial" panose="020B0604020202020204" pitchFamily="34" charset="0"/>
              <a:buChar char="•"/>
            </a:pPr>
            <a:r>
              <a:rPr lang="nl-NL" dirty="0"/>
              <a:t>verbeterde inzetbaarheid en verbeterde loopbaanvooruitzichten;</a:t>
            </a:r>
          </a:p>
          <a:p>
            <a:pPr marL="171450" indent="-171450">
              <a:buFont typeface="Arial" panose="020B0604020202020204" pitchFamily="34" charset="0"/>
              <a:buChar char="•"/>
            </a:pPr>
            <a:r>
              <a:rPr lang="nl-NL" dirty="0"/>
              <a:t>meer zin voor initiatief en ondernemerschap;</a:t>
            </a:r>
          </a:p>
          <a:p>
            <a:pPr marL="171450" indent="-171450">
              <a:buFont typeface="Arial" panose="020B0604020202020204" pitchFamily="34" charset="0"/>
              <a:buChar char="•"/>
            </a:pPr>
            <a:r>
              <a:rPr lang="nl-NL" dirty="0"/>
              <a:t>meer zelfredzaamheid en zelfrespect;</a:t>
            </a:r>
          </a:p>
          <a:p>
            <a:pPr marL="171450" indent="-171450">
              <a:buFont typeface="Arial" panose="020B0604020202020204" pitchFamily="34" charset="0"/>
              <a:buChar char="•"/>
            </a:pPr>
            <a:r>
              <a:rPr lang="nl-NL" dirty="0"/>
              <a:t>verbeterde vaardigheden op het gebied van vreemde talen en digitale vaardigheden;</a:t>
            </a:r>
          </a:p>
          <a:p>
            <a:pPr marL="171450" indent="-171450">
              <a:buFont typeface="Arial" panose="020B0604020202020204" pitchFamily="34" charset="0"/>
              <a:buChar char="•"/>
            </a:pPr>
            <a:r>
              <a:rPr lang="nl-NL" dirty="0"/>
              <a:t>meer intercultureel bewustzijn;</a:t>
            </a:r>
          </a:p>
          <a:p>
            <a:pPr marL="171450" indent="-171450">
              <a:buFont typeface="Arial" panose="020B0604020202020204" pitchFamily="34" charset="0"/>
              <a:buChar char="•"/>
            </a:pPr>
            <a:r>
              <a:rPr lang="nl-NL" dirty="0"/>
              <a:t>actievere deelname aan de samenleving;</a:t>
            </a:r>
          </a:p>
          <a:p>
            <a:pPr marL="171450" indent="-171450">
              <a:buFont typeface="Arial" panose="020B0604020202020204" pitchFamily="34" charset="0"/>
              <a:buChar char="•"/>
            </a:pPr>
            <a:r>
              <a:rPr lang="nl-NL" dirty="0"/>
              <a:t>een beter bewustzijn van het Europese project en de waarden van de EU;</a:t>
            </a:r>
          </a:p>
          <a:p>
            <a:pPr marL="171450" indent="-171450">
              <a:buFont typeface="Arial" panose="020B0604020202020204" pitchFamily="34" charset="0"/>
              <a:buChar char="•"/>
            </a:pPr>
            <a:r>
              <a:rPr lang="nl-NL" dirty="0"/>
              <a:t>verhoogde motivatie om deel te nemen aan toekomstige (formele / niet-formele) opleidingen of trainingen na de </a:t>
            </a:r>
            <a:r>
              <a:rPr lang="nl-NL" dirty="0" err="1"/>
              <a:t>mobiliteitperiode</a:t>
            </a:r>
            <a:r>
              <a:rPr lang="nl-NL" dirty="0"/>
              <a:t> in het buitenland.</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7</a:t>
            </a:fld>
            <a:endParaRPr lang="nl-NL"/>
          </a:p>
        </p:txBody>
      </p:sp>
    </p:spTree>
    <p:extLst>
      <p:ext uri="{BB962C8B-B14F-4D97-AF65-F5344CB8AC3E}">
        <p14:creationId xmlns:p14="http://schemas.microsoft.com/office/powerpoint/2010/main" val="412422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Zoals het in de PG geformuleerd is</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Context en achtergrond: vanuit kader voor Europese samenwerking in jeugdzaken, in de vorm van Jeugdstrategie 2019-2027 van de EU. </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8</a:t>
            </a:fld>
            <a:endParaRPr lang="nl-NL"/>
          </a:p>
        </p:txBody>
      </p:sp>
    </p:spTree>
    <p:extLst>
      <p:ext uri="{BB962C8B-B14F-4D97-AF65-F5344CB8AC3E}">
        <p14:creationId xmlns:p14="http://schemas.microsoft.com/office/powerpoint/2010/main" val="113983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Verwijzing naar kerndoel van Jongerenstrategie:</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Door mee te doen ontwikkelen jongeren zich en leren ze hoe ze zich kunnen inzetten voor een betere toekomst voor zichzelf en anderen:</a:t>
            </a:r>
          </a:p>
          <a:p>
            <a:pPr marL="0" indent="0">
              <a:buFont typeface="Arial" panose="020B0604020202020204" pitchFamily="34" charset="0"/>
              <a:buNone/>
            </a:pPr>
            <a:endParaRPr lang="nl-NL" dirty="0"/>
          </a:p>
          <a:p>
            <a:pPr marL="171450" indent="-171450">
              <a:buFont typeface="Arial" panose="020B0604020202020204" pitchFamily="34" charset="0"/>
              <a:buChar char="•"/>
            </a:pPr>
            <a:r>
              <a:rPr lang="nl-NL" dirty="0"/>
              <a:t>Jongeren doen persoonlijke, sociale en burgerschapsvaardigheden op;</a:t>
            </a:r>
          </a:p>
          <a:p>
            <a:pPr marL="171450" indent="-171450">
              <a:buFont typeface="Arial" panose="020B0604020202020204" pitchFamily="34" charset="0"/>
              <a:buChar char="•"/>
            </a:pPr>
            <a:r>
              <a:rPr lang="nl-NL" dirty="0"/>
              <a:t>Jongeren ontwikkelen zich door kritisch en creatief te denken;</a:t>
            </a:r>
          </a:p>
          <a:p>
            <a:pPr marL="171450" indent="-171450">
              <a:buFont typeface="Arial" panose="020B0604020202020204" pitchFamily="34" charset="0"/>
              <a:buChar char="•"/>
            </a:pPr>
            <a:r>
              <a:rPr lang="nl-NL" dirty="0"/>
              <a:t>Jongeren vergroten hun inzetbaarheid op de arbeidsmarkt;</a:t>
            </a:r>
          </a:p>
          <a:p>
            <a:pPr marL="171450" indent="-171450">
              <a:buFont typeface="Arial" panose="020B0604020202020204" pitchFamily="34" charset="0"/>
              <a:buChar char="•"/>
            </a:pPr>
            <a:r>
              <a:rPr lang="nl-NL" dirty="0"/>
              <a:t>Jongeren worden zo actieve Europese burgers.</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Concretere verwachte uitkomsten:</a:t>
            </a:r>
          </a:p>
          <a:p>
            <a:pPr marL="171450" indent="-171450">
              <a:buFont typeface="Arial" panose="020B0604020202020204" pitchFamily="34" charset="0"/>
              <a:buChar char="•"/>
            </a:pPr>
            <a:r>
              <a:rPr lang="nl-NL" dirty="0"/>
              <a:t>verbeterde leerprestaties;</a:t>
            </a:r>
          </a:p>
          <a:p>
            <a:pPr marL="171450" indent="-171450">
              <a:buFont typeface="Arial" panose="020B0604020202020204" pitchFamily="34" charset="0"/>
              <a:buChar char="•"/>
            </a:pPr>
            <a:r>
              <a:rPr lang="nl-NL" dirty="0"/>
              <a:t>verbeterde inzetbaarheid en verbeterde loopbaanvooruitzichten;</a:t>
            </a:r>
          </a:p>
          <a:p>
            <a:pPr marL="171450" indent="-171450">
              <a:buFont typeface="Arial" panose="020B0604020202020204" pitchFamily="34" charset="0"/>
              <a:buChar char="•"/>
            </a:pPr>
            <a:r>
              <a:rPr lang="nl-NL" dirty="0"/>
              <a:t>meer zin voor initiatief en ondernemerschap;</a:t>
            </a:r>
          </a:p>
          <a:p>
            <a:pPr marL="171450" indent="-171450">
              <a:buFont typeface="Arial" panose="020B0604020202020204" pitchFamily="34" charset="0"/>
              <a:buChar char="•"/>
            </a:pPr>
            <a:r>
              <a:rPr lang="nl-NL" dirty="0"/>
              <a:t>meer zelfredzaamheid en zelfrespect;</a:t>
            </a:r>
          </a:p>
          <a:p>
            <a:pPr marL="171450" indent="-171450">
              <a:buFont typeface="Arial" panose="020B0604020202020204" pitchFamily="34" charset="0"/>
              <a:buChar char="•"/>
            </a:pPr>
            <a:r>
              <a:rPr lang="nl-NL" dirty="0"/>
              <a:t>verbeterde vaardigheden op het gebied van vreemde talen en digitale vaardigheden;</a:t>
            </a:r>
          </a:p>
          <a:p>
            <a:pPr marL="171450" indent="-171450">
              <a:buFont typeface="Arial" panose="020B0604020202020204" pitchFamily="34" charset="0"/>
              <a:buChar char="•"/>
            </a:pPr>
            <a:r>
              <a:rPr lang="nl-NL" dirty="0"/>
              <a:t>meer intercultureel bewustzijn;</a:t>
            </a:r>
          </a:p>
          <a:p>
            <a:pPr marL="171450" indent="-171450">
              <a:buFont typeface="Arial" panose="020B0604020202020204" pitchFamily="34" charset="0"/>
              <a:buChar char="•"/>
            </a:pPr>
            <a:r>
              <a:rPr lang="nl-NL" dirty="0"/>
              <a:t>actievere deelname aan de samenleving;</a:t>
            </a:r>
          </a:p>
          <a:p>
            <a:pPr marL="171450" indent="-171450">
              <a:buFont typeface="Arial" panose="020B0604020202020204" pitchFamily="34" charset="0"/>
              <a:buChar char="•"/>
            </a:pPr>
            <a:r>
              <a:rPr lang="nl-NL" dirty="0"/>
              <a:t>een beter bewustzijn van het Europese project en de waarden van de EU;</a:t>
            </a:r>
          </a:p>
          <a:p>
            <a:pPr marL="171450" indent="-171450">
              <a:buFont typeface="Arial" panose="020B0604020202020204" pitchFamily="34" charset="0"/>
              <a:buChar char="•"/>
            </a:pPr>
            <a:r>
              <a:rPr lang="nl-NL" dirty="0"/>
              <a:t>verhoogde motivatie om deel te nemen aan toekomstige (formele / niet-formele) opleidingen of trainingen na de mobiliteitsperiode in het buitenland.</a:t>
            </a:r>
          </a:p>
          <a:p>
            <a:endParaRPr lang="nl-NL" dirty="0"/>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9</a:t>
            </a:fld>
            <a:endParaRPr lang="nl-NL"/>
          </a:p>
        </p:txBody>
      </p:sp>
    </p:spTree>
    <p:extLst>
      <p:ext uri="{BB962C8B-B14F-4D97-AF65-F5344CB8AC3E}">
        <p14:creationId xmlns:p14="http://schemas.microsoft.com/office/powerpoint/2010/main" val="303770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activiteiten kun je opzetten?</a:t>
            </a:r>
          </a:p>
        </p:txBody>
      </p:sp>
      <p:sp>
        <p:nvSpPr>
          <p:cNvPr id="4" name="Tijdelijke aanduiding voor dianummer 3"/>
          <p:cNvSpPr>
            <a:spLocks noGrp="1"/>
          </p:cNvSpPr>
          <p:nvPr>
            <p:ph type="sldNum" sz="quarter" idx="5"/>
          </p:nvPr>
        </p:nvSpPr>
        <p:spPr/>
        <p:txBody>
          <a:bodyPr/>
          <a:lstStyle/>
          <a:p>
            <a:fld id="{45E15909-CFC3-1A4B-93BE-BAE8789ECBCC}" type="slidenum">
              <a:rPr lang="nl-NL" smtClean="0"/>
              <a:t>10</a:t>
            </a:fld>
            <a:endParaRPr lang="nl-NL"/>
          </a:p>
        </p:txBody>
      </p:sp>
    </p:spTree>
    <p:extLst>
      <p:ext uri="{BB962C8B-B14F-4D97-AF65-F5344CB8AC3E}">
        <p14:creationId xmlns:p14="http://schemas.microsoft.com/office/powerpoint/2010/main" val="1520027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126" y="2165935"/>
            <a:ext cx="9037638" cy="1709738"/>
          </a:xfrm>
          <a:prstGeom prst="rect">
            <a:avLst/>
          </a:prstGeom>
        </p:spPr>
        <p:txBody>
          <a:bodyPr anchor="t">
            <a:normAutofit/>
          </a:bodyPr>
          <a:lstStyle>
            <a:lvl1pPr algn="l">
              <a:defRPr sz="3000">
                <a:solidFill>
                  <a:schemeClr val="accent1"/>
                </a:solidFill>
              </a:defRPr>
            </a:lvl1pPr>
          </a:lstStyle>
          <a:p>
            <a:r>
              <a:rPr lang="nl-NL" dirty="0"/>
              <a:t>Titel presentatie</a:t>
            </a:r>
            <a:br>
              <a:rPr lang="nl-NL" dirty="0"/>
            </a:br>
            <a:endParaRPr lang="en-US" dirty="0"/>
          </a:p>
        </p:txBody>
      </p:sp>
      <p:sp>
        <p:nvSpPr>
          <p:cNvPr id="3" name="Subtitle 2"/>
          <p:cNvSpPr>
            <a:spLocks noGrp="1"/>
          </p:cNvSpPr>
          <p:nvPr>
            <p:ph type="subTitle" idx="1" hasCustomPrompt="1"/>
          </p:nvPr>
        </p:nvSpPr>
        <p:spPr>
          <a:xfrm>
            <a:off x="1127126" y="4341145"/>
            <a:ext cx="9037638" cy="768350"/>
          </a:xfrm>
          <a:prstGeom prst="rect">
            <a:avLst/>
          </a:prstGeom>
        </p:spPr>
        <p:txBody>
          <a:bodyPr>
            <a:normAutofit/>
          </a:bodyPr>
          <a:lstStyle>
            <a:lvl1pPr marL="342900" indent="-342900" algn="l">
              <a:buFont typeface="Wingdings" pitchFamily="2" charset="2"/>
              <a:buChar char="§"/>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F1C9C24-E769-3F43-B781-492D74B72FCA}" type="slidenum">
              <a:rPr lang="nl-NL" smtClean="0"/>
              <a:pPr/>
              <a:t>‹nr.›</a:t>
            </a:fld>
            <a:endParaRPr lang="nl-NL" dirty="0"/>
          </a:p>
        </p:txBody>
      </p:sp>
      <p:sp>
        <p:nvSpPr>
          <p:cNvPr id="10" name="Text Placeholder 3">
            <a:extLst>
              <a:ext uri="{FF2B5EF4-FFF2-40B4-BE49-F238E27FC236}">
                <a16:creationId xmlns:a16="http://schemas.microsoft.com/office/drawing/2014/main" id="{8452C371-AD10-234B-8CDB-C37E2A618790}"/>
              </a:ext>
            </a:extLst>
          </p:cNvPr>
          <p:cNvSpPr>
            <a:spLocks noGrp="1"/>
          </p:cNvSpPr>
          <p:nvPr>
            <p:ph type="body" sz="half" idx="2" hasCustomPrompt="1"/>
          </p:nvPr>
        </p:nvSpPr>
        <p:spPr>
          <a:xfrm>
            <a:off x="1127124" y="5334669"/>
            <a:ext cx="9037639" cy="345657"/>
          </a:xfrm>
          <a:prstGeom prst="rect">
            <a:avLst/>
          </a:prstGeom>
        </p:spPr>
        <p:txBody>
          <a:bodyPr>
            <a:normAutofit/>
          </a:bodyPr>
          <a:lstStyle>
            <a:lvl1pPr marL="0" indent="0">
              <a:buNone/>
              <a:defRPr sz="15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Datum</a:t>
            </a:r>
          </a:p>
        </p:txBody>
      </p:sp>
    </p:spTree>
    <p:extLst>
      <p:ext uri="{BB962C8B-B14F-4D97-AF65-F5344CB8AC3E}">
        <p14:creationId xmlns:p14="http://schemas.microsoft.com/office/powerpoint/2010/main" val="22069907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126" y="2165935"/>
            <a:ext cx="9037638" cy="1709738"/>
          </a:xfrm>
          <a:prstGeom prst="rect">
            <a:avLst/>
          </a:prstGeom>
        </p:spPr>
        <p:txBody>
          <a:bodyPr anchor="t">
            <a:normAutofit/>
          </a:bodyPr>
          <a:lstStyle>
            <a:lvl1pPr algn="l">
              <a:defRPr sz="3000">
                <a:solidFill>
                  <a:schemeClr val="accent1"/>
                </a:solidFill>
              </a:defRPr>
            </a:lvl1pPr>
          </a:lstStyle>
          <a:p>
            <a:r>
              <a:rPr lang="nl-NL" dirty="0"/>
              <a:t>Titel presentatie</a:t>
            </a:r>
            <a:br>
              <a:rPr lang="nl-NL" dirty="0"/>
            </a:br>
            <a:endParaRPr lang="en-US" dirty="0"/>
          </a:p>
        </p:txBody>
      </p:sp>
      <p:sp>
        <p:nvSpPr>
          <p:cNvPr id="3" name="Subtitle 2"/>
          <p:cNvSpPr>
            <a:spLocks noGrp="1"/>
          </p:cNvSpPr>
          <p:nvPr>
            <p:ph type="subTitle" idx="1" hasCustomPrompt="1"/>
          </p:nvPr>
        </p:nvSpPr>
        <p:spPr>
          <a:xfrm>
            <a:off x="1127126" y="4341145"/>
            <a:ext cx="9037638" cy="768350"/>
          </a:xfrm>
          <a:prstGeom prst="rect">
            <a:avLst/>
          </a:prstGeom>
        </p:spPr>
        <p:txBody>
          <a:bodyPr>
            <a:normAutofit/>
          </a:bodyPr>
          <a:lstStyle>
            <a:lvl1pPr marL="342900" indent="-342900" algn="l">
              <a:buFont typeface="Wingdings" pitchFamily="2" charset="2"/>
              <a:buChar char="§"/>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Spreker(s)</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C9C24-E769-3F43-B781-492D74B72FCA}" type="slidenum">
              <a:rPr lang="nl-NL" smtClean="0"/>
              <a:pPr/>
              <a:t>‹nr.›</a:t>
            </a:fld>
            <a:endParaRPr lang="nl-NL" dirty="0"/>
          </a:p>
        </p:txBody>
      </p:sp>
      <p:sp>
        <p:nvSpPr>
          <p:cNvPr id="10" name="Text Placeholder 3">
            <a:extLst>
              <a:ext uri="{FF2B5EF4-FFF2-40B4-BE49-F238E27FC236}">
                <a16:creationId xmlns:a16="http://schemas.microsoft.com/office/drawing/2014/main" id="{8452C371-AD10-234B-8CDB-C37E2A618790}"/>
              </a:ext>
            </a:extLst>
          </p:cNvPr>
          <p:cNvSpPr>
            <a:spLocks noGrp="1"/>
          </p:cNvSpPr>
          <p:nvPr>
            <p:ph type="body" sz="half" idx="2" hasCustomPrompt="1"/>
          </p:nvPr>
        </p:nvSpPr>
        <p:spPr>
          <a:xfrm>
            <a:off x="1127124" y="5334669"/>
            <a:ext cx="9037639" cy="345657"/>
          </a:xfrm>
          <a:prstGeom prst="rect">
            <a:avLst/>
          </a:prstGeom>
        </p:spPr>
        <p:txBody>
          <a:bodyPr>
            <a:normAutofit/>
          </a:bodyPr>
          <a:lstStyle>
            <a:lvl1pPr marL="0" indent="0">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Datum</a:t>
            </a:r>
          </a:p>
        </p:txBody>
      </p:sp>
    </p:spTree>
    <p:extLst>
      <p:ext uri="{BB962C8B-B14F-4D97-AF65-F5344CB8AC3E}">
        <p14:creationId xmlns:p14="http://schemas.microsoft.com/office/powerpoint/2010/main" val="331133596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126" y="2165935"/>
            <a:ext cx="9037638" cy="1709738"/>
          </a:xfrm>
          <a:prstGeom prst="rect">
            <a:avLst/>
          </a:prstGeom>
        </p:spPr>
        <p:txBody>
          <a:bodyPr anchor="t">
            <a:normAutofit/>
          </a:bodyPr>
          <a:lstStyle>
            <a:lvl1pPr algn="l">
              <a:defRPr sz="3000">
                <a:solidFill>
                  <a:schemeClr val="accent1"/>
                </a:solidFill>
              </a:defRPr>
            </a:lvl1pPr>
          </a:lstStyle>
          <a:p>
            <a:r>
              <a:rPr lang="nl-NL" dirty="0"/>
              <a:t>Titel presentatie</a:t>
            </a:r>
            <a:br>
              <a:rPr lang="nl-NL" dirty="0"/>
            </a:br>
            <a:endParaRPr lang="en-US" dirty="0"/>
          </a:p>
        </p:txBody>
      </p:sp>
      <p:sp>
        <p:nvSpPr>
          <p:cNvPr id="3" name="Subtitle 2"/>
          <p:cNvSpPr>
            <a:spLocks noGrp="1"/>
          </p:cNvSpPr>
          <p:nvPr>
            <p:ph type="subTitle" idx="1" hasCustomPrompt="1"/>
          </p:nvPr>
        </p:nvSpPr>
        <p:spPr>
          <a:xfrm>
            <a:off x="1127126" y="4341145"/>
            <a:ext cx="9037638" cy="768350"/>
          </a:xfrm>
          <a:prstGeom prst="rect">
            <a:avLst/>
          </a:prstGeom>
        </p:spPr>
        <p:txBody>
          <a:bodyPr>
            <a:normAutofit/>
          </a:bodyPr>
          <a:lstStyle>
            <a:lvl1pPr marL="342900" indent="-342900" algn="l">
              <a:buFont typeface="Wingdings" pitchFamily="2" charset="2"/>
              <a:buChar char="§"/>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C9C24-E769-3F43-B781-492D74B72FCA}" type="slidenum">
              <a:rPr lang="nl-NL" smtClean="0"/>
              <a:pPr/>
              <a:t>‹nr.›</a:t>
            </a:fld>
            <a:endParaRPr lang="nl-NL" dirty="0"/>
          </a:p>
        </p:txBody>
      </p:sp>
      <p:sp>
        <p:nvSpPr>
          <p:cNvPr id="10" name="Text Placeholder 3">
            <a:extLst>
              <a:ext uri="{FF2B5EF4-FFF2-40B4-BE49-F238E27FC236}">
                <a16:creationId xmlns:a16="http://schemas.microsoft.com/office/drawing/2014/main" id="{8452C371-AD10-234B-8CDB-C37E2A618790}"/>
              </a:ext>
            </a:extLst>
          </p:cNvPr>
          <p:cNvSpPr>
            <a:spLocks noGrp="1"/>
          </p:cNvSpPr>
          <p:nvPr>
            <p:ph type="body" sz="half" idx="2" hasCustomPrompt="1"/>
          </p:nvPr>
        </p:nvSpPr>
        <p:spPr>
          <a:xfrm>
            <a:off x="1127124" y="5334669"/>
            <a:ext cx="9037639" cy="345657"/>
          </a:xfrm>
          <a:prstGeom prst="rect">
            <a:avLst/>
          </a:prstGeom>
        </p:spPr>
        <p:txBody>
          <a:bodyPr>
            <a:normAutofit/>
          </a:bodyPr>
          <a:lstStyle>
            <a:lvl1pPr marL="0" indent="0">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Datum</a:t>
            </a:r>
          </a:p>
        </p:txBody>
      </p:sp>
    </p:spTree>
    <p:extLst>
      <p:ext uri="{BB962C8B-B14F-4D97-AF65-F5344CB8AC3E}">
        <p14:creationId xmlns:p14="http://schemas.microsoft.com/office/powerpoint/2010/main" val="212529462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7125" y="2225378"/>
            <a:ext cx="9937750" cy="758452"/>
          </a:xfrm>
          <a:prstGeom prst="rect">
            <a:avLst/>
          </a:prstGeom>
        </p:spPr>
        <p:txBody>
          <a:bodyPr>
            <a:normAutofit/>
          </a:bodyPr>
          <a:lstStyle>
            <a:lvl1pPr>
              <a:defRPr sz="2400">
                <a:solidFill>
                  <a:schemeClr val="accent1"/>
                </a:solidFill>
              </a:defRPr>
            </a:lvl1pPr>
          </a:lstStyle>
          <a:p>
            <a:r>
              <a:rPr lang="nl-NL" dirty="0"/>
              <a:t>Hoofdstuk</a:t>
            </a:r>
            <a:br>
              <a:rPr lang="nl-NL" dirty="0"/>
            </a:br>
            <a:br>
              <a:rPr lang="nl-NL" dirty="0"/>
            </a:br>
            <a:endParaRPr lang="en-US" dirty="0"/>
          </a:p>
        </p:txBody>
      </p:sp>
      <p:sp>
        <p:nvSpPr>
          <p:cNvPr id="3" name="Content Placeholder 2"/>
          <p:cNvSpPr>
            <a:spLocks noGrp="1"/>
          </p:cNvSpPr>
          <p:nvPr>
            <p:ph idx="1"/>
          </p:nvPr>
        </p:nvSpPr>
        <p:spPr>
          <a:xfrm>
            <a:off x="1127124" y="3248190"/>
            <a:ext cx="9937750" cy="324151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F1C9C24-E769-3F43-B781-492D74B72FCA}" type="slidenum">
              <a:rPr lang="nl-NL" smtClean="0"/>
              <a:pPr/>
              <a:t>‹nr.›</a:t>
            </a:fld>
            <a:endParaRPr lang="nl-NL" dirty="0"/>
          </a:p>
        </p:txBody>
      </p:sp>
    </p:spTree>
    <p:extLst>
      <p:ext uri="{BB962C8B-B14F-4D97-AF65-F5344CB8AC3E}">
        <p14:creationId xmlns:p14="http://schemas.microsoft.com/office/powerpoint/2010/main" val="346484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7125" y="2217357"/>
            <a:ext cx="9937750" cy="758452"/>
          </a:xfrm>
          <a:prstGeom prst="rect">
            <a:avLst/>
          </a:prstGeom>
        </p:spPr>
        <p:txBody>
          <a:bodyPr>
            <a:normAutofit/>
          </a:bodyPr>
          <a:lstStyle>
            <a:lvl1pPr>
              <a:defRPr sz="2400">
                <a:solidFill>
                  <a:schemeClr val="accent1"/>
                </a:solidFill>
              </a:defRPr>
            </a:lvl1pPr>
          </a:lstStyle>
          <a:p>
            <a:r>
              <a:rPr lang="nl-NL" dirty="0"/>
              <a:t>Hoofdstuk</a:t>
            </a:r>
            <a:br>
              <a:rPr lang="nl-NL" dirty="0"/>
            </a:br>
            <a:endParaRPr lang="en-US" dirty="0"/>
          </a:p>
        </p:txBody>
      </p:sp>
      <p:sp>
        <p:nvSpPr>
          <p:cNvPr id="3" name="Content Placeholder 2"/>
          <p:cNvSpPr>
            <a:spLocks noGrp="1"/>
          </p:cNvSpPr>
          <p:nvPr>
            <p:ph idx="1"/>
          </p:nvPr>
        </p:nvSpPr>
        <p:spPr>
          <a:xfrm>
            <a:off x="1127124" y="3249700"/>
            <a:ext cx="9937750" cy="3240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C9C24-E769-3F43-B781-492D74B72FCA}" type="slidenum">
              <a:rPr lang="nl-NL" smtClean="0"/>
              <a:pPr/>
              <a:t>‹nr.›</a:t>
            </a:fld>
            <a:endParaRPr lang="nl-NL" dirty="0"/>
          </a:p>
        </p:txBody>
      </p:sp>
    </p:spTree>
    <p:extLst>
      <p:ext uri="{BB962C8B-B14F-4D97-AF65-F5344CB8AC3E}">
        <p14:creationId xmlns:p14="http://schemas.microsoft.com/office/powerpoint/2010/main" val="930327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7125" y="2217357"/>
            <a:ext cx="9937750" cy="758452"/>
          </a:xfrm>
          <a:prstGeom prst="rect">
            <a:avLst/>
          </a:prstGeom>
        </p:spPr>
        <p:txBody>
          <a:bodyPr>
            <a:normAutofit/>
          </a:bodyPr>
          <a:lstStyle>
            <a:lvl1pPr>
              <a:defRPr sz="2400">
                <a:solidFill>
                  <a:schemeClr val="accent1"/>
                </a:solidFill>
              </a:defRPr>
            </a:lvl1pPr>
          </a:lstStyle>
          <a:p>
            <a:r>
              <a:rPr lang="nl-NL" dirty="0"/>
              <a:t>Hoofdstuk</a:t>
            </a:r>
            <a:br>
              <a:rPr lang="nl-NL" dirty="0"/>
            </a:br>
            <a:endParaRPr lang="en-US" dirty="0"/>
          </a:p>
        </p:txBody>
      </p:sp>
      <p:sp>
        <p:nvSpPr>
          <p:cNvPr id="3" name="Content Placeholder 2"/>
          <p:cNvSpPr>
            <a:spLocks noGrp="1"/>
          </p:cNvSpPr>
          <p:nvPr>
            <p:ph idx="1"/>
          </p:nvPr>
        </p:nvSpPr>
        <p:spPr>
          <a:xfrm>
            <a:off x="1127124" y="3249700"/>
            <a:ext cx="9937750" cy="3240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C9C24-E769-3F43-B781-492D74B72FCA}" type="slidenum">
              <a:rPr lang="nl-NL" smtClean="0"/>
              <a:pPr/>
              <a:t>‹nr.›</a:t>
            </a:fld>
            <a:endParaRPr lang="nl-NL" dirty="0"/>
          </a:p>
        </p:txBody>
      </p:sp>
    </p:spTree>
    <p:extLst>
      <p:ext uri="{BB962C8B-B14F-4D97-AF65-F5344CB8AC3E}">
        <p14:creationId xmlns:p14="http://schemas.microsoft.com/office/powerpoint/2010/main" val="384531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ot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126" y="2165935"/>
            <a:ext cx="9037638" cy="593307"/>
          </a:xfrm>
          <a:prstGeom prst="rect">
            <a:avLst/>
          </a:prstGeom>
        </p:spPr>
        <p:txBody>
          <a:bodyPr anchor="t">
            <a:normAutofit/>
          </a:bodyPr>
          <a:lstStyle>
            <a:lvl1pPr algn="l">
              <a:defRPr sz="3000">
                <a:solidFill>
                  <a:schemeClr val="accent1"/>
                </a:solidFill>
              </a:defRPr>
            </a:lvl1pPr>
          </a:lstStyle>
          <a:p>
            <a:r>
              <a:rPr lang="nl-NL" dirty="0"/>
              <a:t>Heb je vragen over Erasmus+?</a:t>
            </a:r>
            <a:br>
              <a:rPr lang="nl-NL" dirty="0"/>
            </a:br>
            <a:endParaRPr lang="en-US" dirty="0"/>
          </a:p>
        </p:txBody>
      </p:sp>
      <p:sp>
        <p:nvSpPr>
          <p:cNvPr id="3" name="Subtitle 2"/>
          <p:cNvSpPr>
            <a:spLocks noGrp="1"/>
          </p:cNvSpPr>
          <p:nvPr>
            <p:ph type="subTitle" idx="1" hasCustomPrompt="1"/>
          </p:nvPr>
        </p:nvSpPr>
        <p:spPr>
          <a:xfrm>
            <a:off x="1127126" y="2963905"/>
            <a:ext cx="9037638" cy="593307"/>
          </a:xfrm>
          <a:prstGeom prst="rect">
            <a:avLst/>
          </a:prstGeom>
        </p:spPr>
        <p:txBody>
          <a:bodyPr>
            <a:normAutofit/>
          </a:bodyPr>
          <a:lstStyle>
            <a:lvl1pPr marL="0" indent="0" algn="l">
              <a:buFont typeface="Wingdings" pitchFamily="2" charset="2"/>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Neem dan contact met </a:t>
            </a:r>
            <a:r>
              <a:rPr lang="en-US" dirty="0" err="1"/>
              <a:t>ons</a:t>
            </a:r>
            <a:r>
              <a:rPr lang="en-US" dirty="0"/>
              <a:t> op, we </a:t>
            </a:r>
            <a:r>
              <a:rPr lang="en-US" dirty="0" err="1"/>
              <a:t>staan</a:t>
            </a:r>
            <a:r>
              <a:rPr lang="en-US" dirty="0"/>
              <a:t> </a:t>
            </a:r>
            <a:r>
              <a:rPr lang="en-US" dirty="0" err="1"/>
              <a:t>altijd</a:t>
            </a:r>
            <a:r>
              <a:rPr lang="en-US" dirty="0"/>
              <a:t> </a:t>
            </a:r>
            <a:r>
              <a:rPr lang="en-US" dirty="0" err="1"/>
              <a:t>voor</a:t>
            </a:r>
            <a:r>
              <a:rPr lang="en-US" dirty="0"/>
              <a:t> je </a:t>
            </a:r>
            <a:r>
              <a:rPr lang="en-US" dirty="0" err="1"/>
              <a:t>klaar</a:t>
            </a:r>
            <a:r>
              <a:rPr lang="en-US" dirty="0"/>
              <a: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F1C9C24-E769-3F43-B781-492D74B72FCA}" type="slidenum">
              <a:rPr lang="nl-NL" smtClean="0"/>
              <a:pPr/>
              <a:t>‹nr.›</a:t>
            </a:fld>
            <a:endParaRPr lang="nl-NL" dirty="0"/>
          </a:p>
        </p:txBody>
      </p:sp>
      <p:sp>
        <p:nvSpPr>
          <p:cNvPr id="9" name="Tekstvak 8">
            <a:extLst>
              <a:ext uri="{FF2B5EF4-FFF2-40B4-BE49-F238E27FC236}">
                <a16:creationId xmlns:a16="http://schemas.microsoft.com/office/drawing/2014/main" id="{A40F7368-6F28-F247-AE68-0C066FE42821}"/>
              </a:ext>
            </a:extLst>
          </p:cNvPr>
          <p:cNvSpPr txBox="1"/>
          <p:nvPr userDrawn="1"/>
        </p:nvSpPr>
        <p:spPr>
          <a:xfrm>
            <a:off x="1127125" y="5845053"/>
            <a:ext cx="7146758" cy="738151"/>
          </a:xfrm>
          <a:prstGeom prst="rect">
            <a:avLst/>
          </a:prstGeom>
          <a:noFill/>
        </p:spPr>
        <p:txBody>
          <a:bodyPr wrap="square" rtlCol="0">
            <a:spAutoFit/>
          </a:bodyPr>
          <a:lstStyle/>
          <a:p>
            <a:pPr>
              <a:lnSpc>
                <a:spcPct val="150000"/>
              </a:lnSpc>
            </a:pPr>
            <a:r>
              <a:rPr lang="nl-NL" sz="1500" b="1" dirty="0">
                <a:solidFill>
                  <a:schemeClr val="accent1"/>
                </a:solidFill>
                <a:latin typeface="Verdana" panose="020B0604030504040204" pitchFamily="34" charset="0"/>
                <a:ea typeface="Verdana" panose="020B0604030504040204" pitchFamily="34" charset="0"/>
                <a:cs typeface="Verdana" panose="020B0604030504040204" pitchFamily="34" charset="0"/>
              </a:rPr>
              <a:t>Contactgegevens Nationaal Agentschap Erasmus+ Jeugd</a:t>
            </a:r>
          </a:p>
          <a:p>
            <a:pPr marL="0" indent="0">
              <a:lnSpc>
                <a:spcPct val="150000"/>
              </a:lnSpc>
              <a:tabLst>
                <a:tab pos="2754313" algn="l"/>
              </a:tabLst>
            </a:pPr>
            <a:r>
              <a:rPr lang="nl-NL" sz="1500" b="0" dirty="0" err="1">
                <a:solidFill>
                  <a:schemeClr val="bg1"/>
                </a:solidFill>
                <a:latin typeface="Verdana" panose="020B0604030504040204" pitchFamily="34" charset="0"/>
                <a:ea typeface="Verdana" panose="020B0604030504040204" pitchFamily="34" charset="0"/>
                <a:cs typeface="Verdana" panose="020B0604030504040204" pitchFamily="34" charset="0"/>
              </a:rPr>
              <a:t>erasmusplus@nji.nl</a:t>
            </a:r>
            <a:endParaRPr lang="nl-NL" sz="15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700795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ot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126" y="2165935"/>
            <a:ext cx="9037638" cy="593307"/>
          </a:xfrm>
          <a:prstGeom prst="rect">
            <a:avLst/>
          </a:prstGeom>
        </p:spPr>
        <p:txBody>
          <a:bodyPr anchor="t">
            <a:normAutofit/>
          </a:bodyPr>
          <a:lstStyle>
            <a:lvl1pPr algn="l">
              <a:defRPr sz="3000">
                <a:solidFill>
                  <a:schemeClr val="accent1"/>
                </a:solidFill>
              </a:defRPr>
            </a:lvl1pPr>
          </a:lstStyle>
          <a:p>
            <a:r>
              <a:rPr lang="nl-NL" dirty="0"/>
              <a:t>Heb je vragen over Erasmus+?</a:t>
            </a:r>
            <a:br>
              <a:rPr lang="nl-NL" dirty="0"/>
            </a:br>
            <a:endParaRPr lang="en-US" dirty="0"/>
          </a:p>
        </p:txBody>
      </p:sp>
      <p:sp>
        <p:nvSpPr>
          <p:cNvPr id="3" name="Subtitle 2"/>
          <p:cNvSpPr>
            <a:spLocks noGrp="1"/>
          </p:cNvSpPr>
          <p:nvPr>
            <p:ph type="subTitle" idx="1" hasCustomPrompt="1"/>
          </p:nvPr>
        </p:nvSpPr>
        <p:spPr>
          <a:xfrm>
            <a:off x="1127126" y="2963905"/>
            <a:ext cx="9037638" cy="593307"/>
          </a:xfrm>
          <a:prstGeom prst="rect">
            <a:avLst/>
          </a:prstGeom>
        </p:spPr>
        <p:txBody>
          <a:bodyPr>
            <a:normAutofit/>
          </a:bodyPr>
          <a:lstStyle>
            <a:lvl1pPr marL="0" indent="0" algn="l">
              <a:buFont typeface="Wingdings" pitchFamily="2" charset="2"/>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Neem dan contact met </a:t>
            </a:r>
            <a:r>
              <a:rPr lang="en-US" dirty="0" err="1"/>
              <a:t>ons</a:t>
            </a:r>
            <a:r>
              <a:rPr lang="en-US" dirty="0"/>
              <a:t> op, we </a:t>
            </a:r>
            <a:r>
              <a:rPr lang="en-US" dirty="0" err="1"/>
              <a:t>staan</a:t>
            </a:r>
            <a:r>
              <a:rPr lang="en-US" dirty="0"/>
              <a:t> </a:t>
            </a:r>
            <a:r>
              <a:rPr lang="en-US" dirty="0" err="1"/>
              <a:t>altijd</a:t>
            </a:r>
            <a:r>
              <a:rPr lang="en-US" dirty="0"/>
              <a:t> </a:t>
            </a:r>
            <a:r>
              <a:rPr lang="en-US" dirty="0" err="1"/>
              <a:t>voor</a:t>
            </a:r>
            <a:r>
              <a:rPr lang="en-US" dirty="0"/>
              <a:t> je </a:t>
            </a:r>
            <a:r>
              <a:rPr lang="en-US" dirty="0" err="1"/>
              <a:t>klaar</a:t>
            </a:r>
            <a:r>
              <a:rPr lang="en-US" dirty="0"/>
              <a:t>!</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C9C24-E769-3F43-B781-492D74B72FCA}" type="slidenum">
              <a:rPr lang="nl-NL" smtClean="0"/>
              <a:pPr/>
              <a:t>‹nr.›</a:t>
            </a:fld>
            <a:endParaRPr lang="nl-NL" dirty="0"/>
          </a:p>
        </p:txBody>
      </p:sp>
      <p:sp>
        <p:nvSpPr>
          <p:cNvPr id="7" name="Tekstvak 6">
            <a:extLst>
              <a:ext uri="{FF2B5EF4-FFF2-40B4-BE49-F238E27FC236}">
                <a16:creationId xmlns:a16="http://schemas.microsoft.com/office/drawing/2014/main" id="{69369107-54FD-2642-A34B-57DD6CD9CA52}"/>
              </a:ext>
            </a:extLst>
          </p:cNvPr>
          <p:cNvSpPr txBox="1"/>
          <p:nvPr userDrawn="1"/>
        </p:nvSpPr>
        <p:spPr>
          <a:xfrm>
            <a:off x="1127125" y="5847593"/>
            <a:ext cx="7146758" cy="738151"/>
          </a:xfrm>
          <a:prstGeom prst="rect">
            <a:avLst/>
          </a:prstGeom>
          <a:noFill/>
        </p:spPr>
        <p:txBody>
          <a:bodyPr wrap="square" rtlCol="0">
            <a:spAutoFit/>
          </a:bodyPr>
          <a:lstStyle/>
          <a:p>
            <a:pPr>
              <a:lnSpc>
                <a:spcPct val="150000"/>
              </a:lnSpc>
            </a:pPr>
            <a:r>
              <a:rPr lang="nl-NL" sz="1500" b="1" dirty="0">
                <a:solidFill>
                  <a:schemeClr val="accent1"/>
                </a:solidFill>
                <a:latin typeface="Verdana" panose="020B0604030504040204" pitchFamily="34" charset="0"/>
                <a:ea typeface="Verdana" panose="020B0604030504040204" pitchFamily="34" charset="0"/>
                <a:cs typeface="Verdana" panose="020B0604030504040204" pitchFamily="34" charset="0"/>
              </a:rPr>
              <a:t>Contactgegevens Nationaal Agentschap Erasmus+ Jeugd</a:t>
            </a:r>
          </a:p>
          <a:p>
            <a:pPr marL="0" indent="0">
              <a:lnSpc>
                <a:spcPct val="150000"/>
              </a:lnSpc>
              <a:tabLst>
                <a:tab pos="2754313" algn="l"/>
              </a:tabLst>
            </a:pPr>
            <a:r>
              <a:rPr lang="nl-NL"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erasmusplus@nji.nl</a:t>
            </a:r>
            <a:endParaRPr lang="nl-NL"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158510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ot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126" y="2165935"/>
            <a:ext cx="9037638" cy="593307"/>
          </a:xfrm>
          <a:prstGeom prst="rect">
            <a:avLst/>
          </a:prstGeom>
        </p:spPr>
        <p:txBody>
          <a:bodyPr anchor="t">
            <a:normAutofit/>
          </a:bodyPr>
          <a:lstStyle>
            <a:lvl1pPr algn="l">
              <a:defRPr sz="3000">
                <a:solidFill>
                  <a:schemeClr val="accent1"/>
                </a:solidFill>
              </a:defRPr>
            </a:lvl1pPr>
          </a:lstStyle>
          <a:p>
            <a:r>
              <a:rPr lang="nl-NL" dirty="0"/>
              <a:t>Heb je vragen over Erasmus+?</a:t>
            </a:r>
            <a:br>
              <a:rPr lang="nl-NL" dirty="0"/>
            </a:br>
            <a:endParaRPr lang="en-US" dirty="0"/>
          </a:p>
        </p:txBody>
      </p:sp>
      <p:sp>
        <p:nvSpPr>
          <p:cNvPr id="3" name="Subtitle 2"/>
          <p:cNvSpPr>
            <a:spLocks noGrp="1"/>
          </p:cNvSpPr>
          <p:nvPr>
            <p:ph type="subTitle" idx="1" hasCustomPrompt="1"/>
          </p:nvPr>
        </p:nvSpPr>
        <p:spPr>
          <a:xfrm>
            <a:off x="1127126" y="2963905"/>
            <a:ext cx="9037638" cy="593307"/>
          </a:xfrm>
          <a:prstGeom prst="rect">
            <a:avLst/>
          </a:prstGeom>
        </p:spPr>
        <p:txBody>
          <a:bodyPr>
            <a:normAutofit/>
          </a:bodyPr>
          <a:lstStyle>
            <a:lvl1pPr marL="0" indent="0" algn="l">
              <a:buFont typeface="Wingdings" pitchFamily="2" charset="2"/>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Neem dan contact met </a:t>
            </a:r>
            <a:r>
              <a:rPr lang="en-US" dirty="0" err="1"/>
              <a:t>ons</a:t>
            </a:r>
            <a:r>
              <a:rPr lang="en-US" dirty="0"/>
              <a:t> op, we </a:t>
            </a:r>
            <a:r>
              <a:rPr lang="en-US" dirty="0" err="1"/>
              <a:t>staan</a:t>
            </a:r>
            <a:r>
              <a:rPr lang="en-US" dirty="0"/>
              <a:t> </a:t>
            </a:r>
            <a:r>
              <a:rPr lang="en-US" dirty="0" err="1"/>
              <a:t>altijd</a:t>
            </a:r>
            <a:r>
              <a:rPr lang="en-US" dirty="0"/>
              <a:t> </a:t>
            </a:r>
            <a:r>
              <a:rPr lang="en-US" dirty="0" err="1"/>
              <a:t>voor</a:t>
            </a:r>
            <a:r>
              <a:rPr lang="en-US" dirty="0"/>
              <a:t> je </a:t>
            </a:r>
            <a:r>
              <a:rPr lang="en-US" dirty="0" err="1"/>
              <a:t>klaar</a:t>
            </a:r>
            <a:r>
              <a:rPr lang="en-US" dirty="0"/>
              <a:t>!</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C9C24-E769-3F43-B781-492D74B72FCA}" type="slidenum">
              <a:rPr lang="nl-NL" smtClean="0"/>
              <a:pPr/>
              <a:t>‹nr.›</a:t>
            </a:fld>
            <a:endParaRPr lang="nl-NL" dirty="0"/>
          </a:p>
        </p:txBody>
      </p:sp>
      <p:sp>
        <p:nvSpPr>
          <p:cNvPr id="7" name="Tekstvak 6">
            <a:extLst>
              <a:ext uri="{FF2B5EF4-FFF2-40B4-BE49-F238E27FC236}">
                <a16:creationId xmlns:a16="http://schemas.microsoft.com/office/drawing/2014/main" id="{C94CFB9E-EFAE-ED42-93D3-26037F73E5F6}"/>
              </a:ext>
            </a:extLst>
          </p:cNvPr>
          <p:cNvSpPr txBox="1"/>
          <p:nvPr userDrawn="1"/>
        </p:nvSpPr>
        <p:spPr>
          <a:xfrm>
            <a:off x="1127125" y="5847524"/>
            <a:ext cx="7146758" cy="738151"/>
          </a:xfrm>
          <a:prstGeom prst="rect">
            <a:avLst/>
          </a:prstGeom>
          <a:noFill/>
        </p:spPr>
        <p:txBody>
          <a:bodyPr wrap="square" rtlCol="0">
            <a:spAutoFit/>
          </a:bodyPr>
          <a:lstStyle/>
          <a:p>
            <a:pPr>
              <a:lnSpc>
                <a:spcPct val="150000"/>
              </a:lnSpc>
            </a:pPr>
            <a:r>
              <a:rPr lang="nl-NL" sz="1500" b="1" dirty="0">
                <a:solidFill>
                  <a:schemeClr val="accent1"/>
                </a:solidFill>
                <a:latin typeface="Verdana" panose="020B0604030504040204" pitchFamily="34" charset="0"/>
                <a:ea typeface="Verdana" panose="020B0604030504040204" pitchFamily="34" charset="0"/>
                <a:cs typeface="Verdana" panose="020B0604030504040204" pitchFamily="34" charset="0"/>
              </a:rPr>
              <a:t>Contactgegevens Nationaal Agentschap Erasmus+ Jeugd</a:t>
            </a:r>
          </a:p>
          <a:p>
            <a:pPr marL="0" indent="0">
              <a:lnSpc>
                <a:spcPct val="150000"/>
              </a:lnSpc>
              <a:tabLst>
                <a:tab pos="2754313" algn="l"/>
              </a:tabLst>
            </a:pPr>
            <a:r>
              <a:rPr lang="nl-NL"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erasmusplus@nji.nl</a:t>
            </a:r>
            <a:endParaRPr lang="nl-NL"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476323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7125" y="1567655"/>
            <a:ext cx="9037638" cy="1325563"/>
          </a:xfrm>
          <a:prstGeom prst="rect">
            <a:avLst/>
          </a:prstGeom>
        </p:spPr>
        <p:txBody>
          <a:bodyPr vert="horz" lIns="91440" tIns="45720" rIns="91440" bIns="45720" rtlCol="0" anchor="t">
            <a:normAutofit/>
          </a:bodyPr>
          <a:lstStyle/>
          <a:p>
            <a:r>
              <a:rPr lang="nl-NL" dirty="0"/>
              <a:t>Klik om stijl te bewerken</a:t>
            </a:r>
            <a:endParaRPr lang="en-US" dirty="0"/>
          </a:p>
        </p:txBody>
      </p:sp>
      <p:sp>
        <p:nvSpPr>
          <p:cNvPr id="3" name="Text Placeholder 2"/>
          <p:cNvSpPr>
            <a:spLocks noGrp="1"/>
          </p:cNvSpPr>
          <p:nvPr>
            <p:ph type="body" idx="1"/>
          </p:nvPr>
        </p:nvSpPr>
        <p:spPr>
          <a:xfrm>
            <a:off x="1127124" y="3150394"/>
            <a:ext cx="9037639" cy="302656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lide Number Placeholder 5"/>
          <p:cNvSpPr>
            <a:spLocks noGrp="1"/>
          </p:cNvSpPr>
          <p:nvPr>
            <p:ph type="sldNum" sz="quarter" idx="4"/>
          </p:nvPr>
        </p:nvSpPr>
        <p:spPr>
          <a:xfrm>
            <a:off x="278604" y="6249194"/>
            <a:ext cx="700090" cy="365125"/>
          </a:xfrm>
          <a:prstGeom prst="rect">
            <a:avLst/>
          </a:prstGeom>
        </p:spPr>
        <p:txBody>
          <a:bodyPr vert="horz" lIns="91440" tIns="45720" rIns="91440" bIns="45720" rtlCol="0" anchor="ctr"/>
          <a:lstStyle>
            <a:lvl1pPr algn="l">
              <a:defRPr sz="1200" baseline="0">
                <a:solidFill>
                  <a:schemeClr val="tx1"/>
                </a:solidFill>
                <a:latin typeface="Verdana" panose="020B0604030504040204" pitchFamily="34" charset="0"/>
              </a:defRPr>
            </a:lvl1pPr>
          </a:lstStyle>
          <a:p>
            <a:fld id="{EF1C9C24-E769-3F43-B781-492D74B72FCA}" type="slidenum">
              <a:rPr lang="nl-NL" smtClean="0"/>
              <a:pPr/>
              <a:t>‹nr.›</a:t>
            </a:fld>
            <a:endParaRPr lang="nl-NL" dirty="0"/>
          </a:p>
        </p:txBody>
      </p:sp>
    </p:spTree>
    <p:extLst>
      <p:ext uri="{BB962C8B-B14F-4D97-AF65-F5344CB8AC3E}">
        <p14:creationId xmlns:p14="http://schemas.microsoft.com/office/powerpoint/2010/main" val="2951087007"/>
      </p:ext>
    </p:extLst>
  </p:cSld>
  <p:clrMap bg1="lt1" tx1="dk1" bg2="lt2" tx2="dk2" accent1="accent1" accent2="accent2" accent3="accent3" accent4="accent4" accent5="accent5" accent6="accent6" hlink="hlink" folHlink="folHlink"/>
  <p:sldLayoutIdLst>
    <p:sldLayoutId id="2147483696" r:id="rId1"/>
    <p:sldLayoutId id="2147483703" r:id="rId2"/>
    <p:sldLayoutId id="2147483697" r:id="rId3"/>
    <p:sldLayoutId id="2147483686" r:id="rId4"/>
    <p:sldLayoutId id="2147483698" r:id="rId5"/>
    <p:sldLayoutId id="2147483699" r:id="rId6"/>
    <p:sldLayoutId id="2147483700" r:id="rId7"/>
    <p:sldLayoutId id="2147483701" r:id="rId8"/>
    <p:sldLayoutId id="2147483702" r:id="rId9"/>
  </p:sldLayoutIdLst>
  <p:hf hdr="0" ftr="0"/>
  <p:txStyles>
    <p:titleStyle>
      <a:lvl1pPr algn="l" defTabSz="914400" rtl="0" eaLnBrk="1" latinLnBrk="0" hangingPunct="1">
        <a:lnSpc>
          <a:spcPct val="90000"/>
        </a:lnSpc>
        <a:spcBef>
          <a:spcPct val="0"/>
        </a:spcBef>
        <a:buNone/>
        <a:defRPr sz="3000" b="1" i="0" kern="1200" baseline="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1800" kern="1200" baseline="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8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8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0" userDrawn="1">
          <p15:clr>
            <a:srgbClr val="F26B43"/>
          </p15:clr>
        </p15:guide>
        <p15:guide id="2" orient="horz" pos="4088" userDrawn="1">
          <p15:clr>
            <a:srgbClr val="F26B43"/>
          </p15:clr>
        </p15:guide>
        <p15:guide id="3" pos="6403" userDrawn="1">
          <p15:clr>
            <a:srgbClr val="F26B43"/>
          </p15:clr>
        </p15:guide>
        <p15:guide id="4" pos="234" userDrawn="1">
          <p15:clr>
            <a:srgbClr val="F26B43"/>
          </p15:clr>
        </p15:guide>
        <p15:guide id="5" orient="horz" pos="1593" userDrawn="1">
          <p15:clr>
            <a:srgbClr val="F26B43"/>
          </p15:clr>
        </p15:guide>
        <p15:guide id="6" pos="7446" userDrawn="1">
          <p15:clr>
            <a:srgbClr val="F26B43"/>
          </p15:clr>
        </p15:guide>
        <p15:guide id="7" pos="6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programmes/erasmus-plus/resources/documents/erasmus-qualitystandards-mobility-projects-youth_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www.salto-youth.net/" TargetMode="External"/><Relationship Id="rId5" Type="http://schemas.openxmlformats.org/officeDocument/2006/relationships/hyperlink" Target="mailto:erasmusplus@nji.nl" TargetMode="External"/><Relationship Id="rId4" Type="http://schemas.openxmlformats.org/officeDocument/2006/relationships/hyperlink" Target="http://www.erasmusplus.n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erasmusplus@nji.n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el 37">
            <a:extLst>
              <a:ext uri="{FF2B5EF4-FFF2-40B4-BE49-F238E27FC236}">
                <a16:creationId xmlns:a16="http://schemas.microsoft.com/office/drawing/2014/main" id="{743EE645-1B21-694D-8126-F125510235EA}"/>
              </a:ext>
            </a:extLst>
          </p:cNvPr>
          <p:cNvSpPr>
            <a:spLocks noGrp="1"/>
          </p:cNvSpPr>
          <p:nvPr>
            <p:ph type="ctrTitle"/>
          </p:nvPr>
        </p:nvSpPr>
        <p:spPr/>
        <p:txBody>
          <a:bodyPr/>
          <a:lstStyle/>
          <a:p>
            <a:r>
              <a:rPr lang="nl-NL" dirty="0"/>
              <a:t>Informatiebijeenkomst</a:t>
            </a:r>
            <a:br>
              <a:rPr lang="nl-NL" dirty="0"/>
            </a:br>
            <a:r>
              <a:rPr lang="nl-NL" dirty="0"/>
              <a:t>Jongerenuitwisselingen</a:t>
            </a:r>
          </a:p>
        </p:txBody>
      </p:sp>
      <p:sp>
        <p:nvSpPr>
          <p:cNvPr id="39" name="Ondertitel 38">
            <a:extLst>
              <a:ext uri="{FF2B5EF4-FFF2-40B4-BE49-F238E27FC236}">
                <a16:creationId xmlns:a16="http://schemas.microsoft.com/office/drawing/2014/main" id="{C4D4E5DE-41A1-514F-A5D8-399CF67DEEB5}"/>
              </a:ext>
            </a:extLst>
          </p:cNvPr>
          <p:cNvSpPr>
            <a:spLocks noGrp="1"/>
          </p:cNvSpPr>
          <p:nvPr>
            <p:ph type="subTitle" idx="1"/>
          </p:nvPr>
        </p:nvSpPr>
        <p:spPr/>
        <p:txBody>
          <a:bodyPr/>
          <a:lstStyle/>
          <a:p>
            <a:r>
              <a:rPr lang="nl-NL" dirty="0"/>
              <a:t>Nesta Marsman</a:t>
            </a:r>
          </a:p>
          <a:p>
            <a:pPr lvl="0">
              <a:buClr>
                <a:srgbClr val="E4702A"/>
              </a:buClr>
            </a:pPr>
            <a:r>
              <a:rPr lang="nl-NL" dirty="0">
                <a:solidFill>
                  <a:srgbClr val="FFFFFF"/>
                </a:solidFill>
              </a:rPr>
              <a:t>Mireille Unger</a:t>
            </a:r>
          </a:p>
          <a:p>
            <a:pPr marL="0" indent="0">
              <a:buNone/>
            </a:pPr>
            <a:endParaRPr lang="nl-NL" dirty="0"/>
          </a:p>
        </p:txBody>
      </p:sp>
      <p:sp>
        <p:nvSpPr>
          <p:cNvPr id="5" name="Tijdelijke aanduiding voor dianummer 4">
            <a:extLst>
              <a:ext uri="{FF2B5EF4-FFF2-40B4-BE49-F238E27FC236}">
                <a16:creationId xmlns:a16="http://schemas.microsoft.com/office/drawing/2014/main" id="{4A3EF39C-1492-3747-8524-0F64D54AFDFA}"/>
              </a:ext>
            </a:extLst>
          </p:cNvPr>
          <p:cNvSpPr>
            <a:spLocks noGrp="1"/>
          </p:cNvSpPr>
          <p:nvPr>
            <p:ph type="sldNum" sz="quarter" idx="12"/>
          </p:nvPr>
        </p:nvSpPr>
        <p:spPr/>
        <p:txBody>
          <a:bodyPr/>
          <a:lstStyle/>
          <a:p>
            <a:fld id="{EF1C9C24-E769-3F43-B781-492D74B72FCA}" type="slidenum">
              <a:rPr lang="nl-NL" smtClean="0"/>
              <a:pPr/>
              <a:t>1</a:t>
            </a:fld>
            <a:endParaRPr lang="nl-NL"/>
          </a:p>
        </p:txBody>
      </p:sp>
      <p:sp>
        <p:nvSpPr>
          <p:cNvPr id="40" name="Tijdelijke aanduiding voor tekst 39">
            <a:extLst>
              <a:ext uri="{FF2B5EF4-FFF2-40B4-BE49-F238E27FC236}">
                <a16:creationId xmlns:a16="http://schemas.microsoft.com/office/drawing/2014/main" id="{55ECD4E6-544E-694A-8F56-8A09AA2E6DE7}"/>
              </a:ext>
            </a:extLst>
          </p:cNvPr>
          <p:cNvSpPr>
            <a:spLocks noGrp="1"/>
          </p:cNvSpPr>
          <p:nvPr>
            <p:ph type="body" sz="half" idx="2"/>
          </p:nvPr>
        </p:nvSpPr>
        <p:spPr/>
        <p:txBody>
          <a:bodyPr/>
          <a:lstStyle/>
          <a:p>
            <a:r>
              <a:rPr lang="nl-NL" dirty="0"/>
              <a:t>13 april 2021</a:t>
            </a:r>
          </a:p>
        </p:txBody>
      </p:sp>
    </p:spTree>
    <p:extLst>
      <p:ext uri="{BB962C8B-B14F-4D97-AF65-F5344CB8AC3E}">
        <p14:creationId xmlns:p14="http://schemas.microsoft.com/office/powerpoint/2010/main" val="303771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87F3039-EDB6-436B-A467-ACDA0DCDD3BE}"/>
              </a:ext>
            </a:extLst>
          </p:cNvPr>
          <p:cNvSpPr>
            <a:spLocks noGrp="1"/>
          </p:cNvSpPr>
          <p:nvPr>
            <p:ph idx="1"/>
          </p:nvPr>
        </p:nvSpPr>
        <p:spPr/>
        <p:txBody>
          <a:bodyPr>
            <a:normAutofit fontScale="77500" lnSpcReduction="20000"/>
          </a:bodyPr>
          <a:lstStyle/>
          <a:p>
            <a:r>
              <a:rPr lang="nl-NL" dirty="0"/>
              <a:t>Jongerenuitwisselingen (</a:t>
            </a:r>
            <a:r>
              <a:rPr lang="nl-NL" dirty="0" err="1"/>
              <a:t>Youth</a:t>
            </a:r>
            <a:r>
              <a:rPr lang="nl-NL" dirty="0"/>
              <a:t> Exchanges/YE)</a:t>
            </a:r>
          </a:p>
          <a:p>
            <a:pPr marL="0" indent="0">
              <a:buNone/>
            </a:pPr>
            <a:endParaRPr lang="nl-NL" dirty="0"/>
          </a:p>
          <a:p>
            <a:pPr lvl="1"/>
            <a:r>
              <a:rPr lang="nl-NL" dirty="0"/>
              <a:t>transnationale, kortdurende bijeenkomsten van groepen jongeren uit minimaal twee verschillende landen</a:t>
            </a:r>
          </a:p>
          <a:p>
            <a:pPr lvl="1"/>
            <a:r>
              <a:rPr lang="nl-NL" dirty="0"/>
              <a:t>gezamenlijk uitvoeren van een niet-formeel educatief programma </a:t>
            </a:r>
          </a:p>
          <a:p>
            <a:pPr lvl="1"/>
            <a:r>
              <a:rPr lang="nl-NL" dirty="0"/>
              <a:t>rondom een onderwerp van gedeelde interesse </a:t>
            </a:r>
          </a:p>
          <a:p>
            <a:pPr lvl="1"/>
            <a:r>
              <a:rPr lang="nl-NL" dirty="0"/>
              <a:t>geïnspireerd door de Europese Jeugddoelstellingen </a:t>
            </a:r>
          </a:p>
          <a:p>
            <a:pPr lvl="1"/>
            <a:r>
              <a:rPr lang="nl-NL" dirty="0"/>
              <a:t>met niet-formele en interculturele leeractiviteiten </a:t>
            </a:r>
          </a:p>
          <a:p>
            <a:pPr lvl="1"/>
            <a:r>
              <a:rPr lang="nl-NL" dirty="0"/>
              <a:t>de leerperiode omvat de voorbereiding, de uitwisseling, de evaluatie en follow-up  </a:t>
            </a:r>
          </a:p>
          <a:p>
            <a:pPr marL="457200" lvl="1" indent="0">
              <a:buNone/>
            </a:pPr>
            <a:r>
              <a:rPr lang="nl-NL" dirty="0"/>
              <a:t>                     </a:t>
            </a:r>
          </a:p>
          <a:p>
            <a:pPr marL="457200" lvl="1" indent="0">
              <a:buNone/>
            </a:pPr>
            <a:r>
              <a:rPr lang="nl-NL" sz="2000" dirty="0">
                <a:latin typeface="ZemkeHandITC" panose="020B0500000000000000" pitchFamily="34" charset="0"/>
              </a:rPr>
              <a:t>                                                                                                                                           </a:t>
            </a:r>
            <a:r>
              <a:rPr lang="nl-NL" sz="2000" b="1" dirty="0">
                <a:highlight>
                  <a:srgbClr val="00FFFF"/>
                </a:highlight>
                <a:latin typeface="ZemkeHandITC" panose="020B0500000000000000" pitchFamily="34" charset="0"/>
              </a:rPr>
              <a:t>Oefeningen…</a:t>
            </a:r>
          </a:p>
          <a:p>
            <a:pPr marL="457200" lvl="1" indent="0">
              <a:buNone/>
            </a:pPr>
            <a:r>
              <a:rPr lang="nl-NL" sz="2000" b="1" dirty="0">
                <a:solidFill>
                  <a:srgbClr val="FF0000"/>
                </a:solidFill>
                <a:latin typeface="ZemkeHandITC" panose="020B0500000000000000" pitchFamily="34" charset="0"/>
              </a:rPr>
              <a:t>Rollenspellen...</a:t>
            </a:r>
            <a:r>
              <a:rPr lang="nl-NL" sz="2000" b="1" dirty="0">
                <a:latin typeface="ZemkeHandITC" panose="020B0500000000000000" pitchFamily="34" charset="0"/>
              </a:rPr>
              <a:t>                                                                                       </a:t>
            </a:r>
            <a:r>
              <a:rPr lang="nl-NL" sz="2000" b="1" dirty="0">
                <a:solidFill>
                  <a:srgbClr val="FF33CC"/>
                </a:solidFill>
                <a:latin typeface="ZemkeHandITC" panose="020B0500000000000000" pitchFamily="34" charset="0"/>
              </a:rPr>
              <a:t>Workshops…</a:t>
            </a:r>
          </a:p>
          <a:p>
            <a:pPr marL="457200" lvl="1" indent="0">
              <a:buNone/>
            </a:pPr>
            <a:r>
              <a:rPr lang="nl-NL" sz="2000" b="1" dirty="0">
                <a:latin typeface="ZemkeHandITC" panose="020B0500000000000000" pitchFamily="34" charset="0"/>
              </a:rPr>
              <a:t>                           </a:t>
            </a:r>
            <a:r>
              <a:rPr lang="nl-NL" sz="2000" b="1" dirty="0">
                <a:highlight>
                  <a:srgbClr val="FFFF00"/>
                </a:highlight>
                <a:latin typeface="ZemkeHandITC" panose="020B0500000000000000" pitchFamily="34" charset="0"/>
              </a:rPr>
              <a:t>Debatten... </a:t>
            </a:r>
            <a:r>
              <a:rPr lang="nl-NL" sz="2000" b="1" dirty="0">
                <a:latin typeface="ZemkeHandITC" panose="020B0500000000000000" pitchFamily="34" charset="0"/>
              </a:rPr>
              <a:t>                                 </a:t>
            </a:r>
            <a:r>
              <a:rPr lang="nl-NL" sz="2000" b="1" dirty="0">
                <a:solidFill>
                  <a:srgbClr val="7030A0"/>
                </a:solidFill>
                <a:latin typeface="ZemkeHandITC" panose="020B0500000000000000" pitchFamily="34" charset="0"/>
              </a:rPr>
              <a:t>Simulatiespellen...</a:t>
            </a:r>
            <a:r>
              <a:rPr lang="nl-NL" sz="2000" b="1" dirty="0">
                <a:latin typeface="ZemkeHandITC" panose="020B0500000000000000" pitchFamily="34" charset="0"/>
              </a:rPr>
              <a:t>               </a:t>
            </a:r>
          </a:p>
          <a:p>
            <a:pPr marL="457200" lvl="1" indent="0">
              <a:buNone/>
            </a:pPr>
            <a:r>
              <a:rPr lang="nl-NL" sz="2000" b="1" dirty="0">
                <a:latin typeface="ZemkeHandITC" panose="020B0500000000000000" pitchFamily="34" charset="0"/>
              </a:rPr>
              <a:t>                                               </a:t>
            </a:r>
            <a:r>
              <a:rPr lang="nl-NL" sz="2000" b="1" dirty="0">
                <a:solidFill>
                  <a:srgbClr val="00B050"/>
                </a:solidFill>
                <a:latin typeface="ZemkeHandITC" panose="020B0500000000000000" pitchFamily="34" charset="0"/>
              </a:rPr>
              <a:t>Buitenactiviteiten…</a:t>
            </a:r>
          </a:p>
          <a:p>
            <a:pPr marL="457200" lvl="1" indent="0">
              <a:buNone/>
            </a:pPr>
            <a:endParaRPr lang="nl-NL" dirty="0"/>
          </a:p>
        </p:txBody>
      </p:sp>
      <p:sp>
        <p:nvSpPr>
          <p:cNvPr id="2" name="Titel 1">
            <a:extLst>
              <a:ext uri="{FF2B5EF4-FFF2-40B4-BE49-F238E27FC236}">
                <a16:creationId xmlns:a16="http://schemas.microsoft.com/office/drawing/2014/main" id="{0A945F49-A1D3-48E2-99AD-08163E976A2A}"/>
              </a:ext>
            </a:extLst>
          </p:cNvPr>
          <p:cNvSpPr>
            <a:spLocks noGrp="1"/>
          </p:cNvSpPr>
          <p:nvPr>
            <p:ph type="title"/>
          </p:nvPr>
        </p:nvSpPr>
        <p:spPr/>
        <p:txBody>
          <a:bodyPr/>
          <a:lstStyle/>
          <a:p>
            <a:r>
              <a:rPr lang="nl-NL" dirty="0"/>
              <a:t>ACTIVITEITEN</a:t>
            </a:r>
          </a:p>
        </p:txBody>
      </p:sp>
      <p:sp>
        <p:nvSpPr>
          <p:cNvPr id="4" name="Tijdelijke aanduiding voor dianummer 3">
            <a:extLst>
              <a:ext uri="{FF2B5EF4-FFF2-40B4-BE49-F238E27FC236}">
                <a16:creationId xmlns:a16="http://schemas.microsoft.com/office/drawing/2014/main" id="{A987EE6A-DDED-4264-AF86-A8EEDFEDCA56}"/>
              </a:ext>
            </a:extLst>
          </p:cNvPr>
          <p:cNvSpPr>
            <a:spLocks noGrp="1"/>
          </p:cNvSpPr>
          <p:nvPr>
            <p:ph type="sldNum" sz="quarter" idx="12"/>
          </p:nvPr>
        </p:nvSpPr>
        <p:spPr/>
        <p:txBody>
          <a:bodyPr/>
          <a:lstStyle/>
          <a:p>
            <a:fld id="{EF1C9C24-E769-3F43-B781-492D74B72FCA}" type="slidenum">
              <a:rPr lang="nl-NL" smtClean="0"/>
              <a:pPr/>
              <a:t>10</a:t>
            </a:fld>
            <a:endParaRPr lang="nl-NL" dirty="0"/>
          </a:p>
        </p:txBody>
      </p:sp>
    </p:spTree>
    <p:extLst>
      <p:ext uri="{BB962C8B-B14F-4D97-AF65-F5344CB8AC3E}">
        <p14:creationId xmlns:p14="http://schemas.microsoft.com/office/powerpoint/2010/main" val="26279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45F49-A1D3-48E2-99AD-08163E976A2A}"/>
              </a:ext>
            </a:extLst>
          </p:cNvPr>
          <p:cNvSpPr>
            <a:spLocks noGrp="1"/>
          </p:cNvSpPr>
          <p:nvPr>
            <p:ph type="title"/>
          </p:nvPr>
        </p:nvSpPr>
        <p:spPr/>
        <p:txBody>
          <a:bodyPr/>
          <a:lstStyle/>
          <a:p>
            <a:r>
              <a:rPr lang="nl-NL" dirty="0"/>
              <a:t>AANVULLENDE ACTIVITEITEN</a:t>
            </a:r>
          </a:p>
        </p:txBody>
      </p:sp>
      <p:sp>
        <p:nvSpPr>
          <p:cNvPr id="3" name="Tijdelijke aanduiding voor inhoud 2">
            <a:extLst>
              <a:ext uri="{FF2B5EF4-FFF2-40B4-BE49-F238E27FC236}">
                <a16:creationId xmlns:a16="http://schemas.microsoft.com/office/drawing/2014/main" id="{B87F3039-EDB6-436B-A467-ACDA0DCDD3BE}"/>
              </a:ext>
            </a:extLst>
          </p:cNvPr>
          <p:cNvSpPr>
            <a:spLocks noGrp="1"/>
          </p:cNvSpPr>
          <p:nvPr>
            <p:ph idx="1"/>
          </p:nvPr>
        </p:nvSpPr>
        <p:spPr/>
        <p:txBody>
          <a:bodyPr>
            <a:normAutofit/>
          </a:bodyPr>
          <a:lstStyle/>
          <a:p>
            <a:r>
              <a:rPr lang="nl-NL" dirty="0"/>
              <a:t>Voorbereidend bezoek (</a:t>
            </a:r>
            <a:r>
              <a:rPr lang="nl-NL" dirty="0" err="1"/>
              <a:t>Preparatory</a:t>
            </a:r>
            <a:r>
              <a:rPr lang="nl-NL" dirty="0"/>
              <a:t> </a:t>
            </a:r>
            <a:r>
              <a:rPr lang="nl-NL" dirty="0" err="1"/>
              <a:t>Visit</a:t>
            </a:r>
            <a:r>
              <a:rPr lang="nl-NL" dirty="0"/>
              <a:t>/ PV) </a:t>
            </a:r>
          </a:p>
          <a:p>
            <a:pPr marL="0" indent="0">
              <a:buNone/>
            </a:pPr>
            <a:r>
              <a:rPr lang="nl-NL" dirty="0"/>
              <a:t>      voorafgaand aan de uitwisselingsactiviteit, in het ontvangende land,</a:t>
            </a:r>
          </a:p>
          <a:p>
            <a:pPr marL="457200" lvl="1" indent="0">
              <a:buNone/>
            </a:pPr>
            <a:r>
              <a:rPr lang="nl-NL" dirty="0"/>
              <a:t>door afgevaardigden van de betrokken organisaties</a:t>
            </a:r>
          </a:p>
          <a:p>
            <a:pPr marL="457200" lvl="1" indent="0">
              <a:buNone/>
            </a:pPr>
            <a:endParaRPr lang="nl-NL" dirty="0"/>
          </a:p>
          <a:p>
            <a:pPr lvl="2"/>
            <a:r>
              <a:rPr lang="nl-NL" dirty="0"/>
              <a:t>Opbouwen en versterken van de samenwerking</a:t>
            </a:r>
          </a:p>
          <a:p>
            <a:pPr lvl="2"/>
            <a:r>
              <a:rPr lang="nl-NL" dirty="0"/>
              <a:t>Afstemmen van specifieke behoeften (ook </a:t>
            </a:r>
            <a:r>
              <a:rPr lang="nl-NL" dirty="0" err="1"/>
              <a:t>mbt</a:t>
            </a:r>
            <a:r>
              <a:rPr lang="nl-NL" dirty="0"/>
              <a:t> jongeren met minder mogelijkheden)</a:t>
            </a:r>
          </a:p>
          <a:p>
            <a:pPr lvl="2"/>
            <a:r>
              <a:rPr lang="nl-NL" dirty="0"/>
              <a:t>Verdeling verantwoordelijkheden</a:t>
            </a:r>
          </a:p>
          <a:p>
            <a:pPr lvl="2"/>
            <a:r>
              <a:rPr lang="nl-NL" dirty="0"/>
              <a:t>Afspraken rondom de administratie </a:t>
            </a:r>
          </a:p>
          <a:p>
            <a:endParaRPr lang="nl-NL" dirty="0"/>
          </a:p>
          <a:p>
            <a:endParaRPr lang="nl-NL" dirty="0"/>
          </a:p>
          <a:p>
            <a:pPr marL="0"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A987EE6A-DDED-4264-AF86-A8EEDFEDCA56}"/>
              </a:ext>
            </a:extLst>
          </p:cNvPr>
          <p:cNvSpPr>
            <a:spLocks noGrp="1"/>
          </p:cNvSpPr>
          <p:nvPr>
            <p:ph type="sldNum" sz="quarter" idx="12"/>
          </p:nvPr>
        </p:nvSpPr>
        <p:spPr/>
        <p:txBody>
          <a:bodyPr/>
          <a:lstStyle/>
          <a:p>
            <a:fld id="{EF1C9C24-E769-3F43-B781-492D74B72FCA}" type="slidenum">
              <a:rPr lang="nl-NL" smtClean="0"/>
              <a:pPr/>
              <a:t>11</a:t>
            </a:fld>
            <a:endParaRPr lang="nl-NL" dirty="0"/>
          </a:p>
        </p:txBody>
      </p:sp>
    </p:spTree>
    <p:extLst>
      <p:ext uri="{BB962C8B-B14F-4D97-AF65-F5344CB8AC3E}">
        <p14:creationId xmlns:p14="http://schemas.microsoft.com/office/powerpoint/2010/main" val="2187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45F49-A1D3-48E2-99AD-08163E976A2A}"/>
              </a:ext>
            </a:extLst>
          </p:cNvPr>
          <p:cNvSpPr>
            <a:spLocks noGrp="1"/>
          </p:cNvSpPr>
          <p:nvPr>
            <p:ph type="title"/>
          </p:nvPr>
        </p:nvSpPr>
        <p:spPr/>
        <p:txBody>
          <a:bodyPr/>
          <a:lstStyle/>
          <a:p>
            <a:r>
              <a:rPr lang="nl-NL" dirty="0"/>
              <a:t>HET OPZETTEN VAN EEN PROJECT</a:t>
            </a:r>
          </a:p>
        </p:txBody>
      </p:sp>
      <p:sp>
        <p:nvSpPr>
          <p:cNvPr id="3" name="Tijdelijke aanduiding voor inhoud 2">
            <a:extLst>
              <a:ext uri="{FF2B5EF4-FFF2-40B4-BE49-F238E27FC236}">
                <a16:creationId xmlns:a16="http://schemas.microsoft.com/office/drawing/2014/main" id="{B87F3039-EDB6-436B-A467-ACDA0DCDD3BE}"/>
              </a:ext>
            </a:extLst>
          </p:cNvPr>
          <p:cNvSpPr>
            <a:spLocks noGrp="1"/>
          </p:cNvSpPr>
          <p:nvPr>
            <p:ph idx="1"/>
          </p:nvPr>
        </p:nvSpPr>
        <p:spPr>
          <a:xfrm>
            <a:off x="1127125" y="2975809"/>
            <a:ext cx="9937750" cy="3729791"/>
          </a:xfrm>
        </p:spPr>
        <p:txBody>
          <a:bodyPr>
            <a:normAutofit/>
          </a:bodyPr>
          <a:lstStyle/>
          <a:p>
            <a:r>
              <a:rPr lang="nl-NL" dirty="0"/>
              <a:t>Internationale samenwerking:</a:t>
            </a:r>
          </a:p>
          <a:p>
            <a:pPr marL="0" indent="0">
              <a:buNone/>
            </a:pPr>
            <a:endParaRPr lang="nl-NL" dirty="0"/>
          </a:p>
          <a:p>
            <a:pPr lvl="1"/>
            <a:r>
              <a:rPr lang="nl-NL" dirty="0"/>
              <a:t>minimaal twee organisaties, uit twee verschillende landen</a:t>
            </a:r>
          </a:p>
          <a:p>
            <a:pPr lvl="1"/>
            <a:r>
              <a:rPr lang="nl-NL" dirty="0"/>
              <a:t>Zenden – ontvangen – coördineren (aanvraag)</a:t>
            </a:r>
          </a:p>
          <a:p>
            <a:pPr lvl="1"/>
            <a:r>
              <a:rPr lang="nl-NL" dirty="0"/>
              <a:t>Match tussen partners en project (doelstellingen en behoeften)</a:t>
            </a:r>
          </a:p>
          <a:p>
            <a:pPr lvl="1"/>
            <a:r>
              <a:rPr lang="nl-NL" dirty="0"/>
              <a:t>Planning- voorbereiding – implementatie – follow-up</a:t>
            </a:r>
          </a:p>
        </p:txBody>
      </p:sp>
      <p:sp>
        <p:nvSpPr>
          <p:cNvPr id="4" name="Tijdelijke aanduiding voor dianummer 3">
            <a:extLst>
              <a:ext uri="{FF2B5EF4-FFF2-40B4-BE49-F238E27FC236}">
                <a16:creationId xmlns:a16="http://schemas.microsoft.com/office/drawing/2014/main" id="{A987EE6A-DDED-4264-AF86-A8EEDFEDCA56}"/>
              </a:ext>
            </a:extLst>
          </p:cNvPr>
          <p:cNvSpPr>
            <a:spLocks noGrp="1"/>
          </p:cNvSpPr>
          <p:nvPr>
            <p:ph type="sldNum" sz="quarter" idx="12"/>
          </p:nvPr>
        </p:nvSpPr>
        <p:spPr/>
        <p:txBody>
          <a:bodyPr/>
          <a:lstStyle/>
          <a:p>
            <a:fld id="{EF1C9C24-E769-3F43-B781-492D74B72FCA}" type="slidenum">
              <a:rPr lang="nl-NL" smtClean="0"/>
              <a:pPr/>
              <a:t>12</a:t>
            </a:fld>
            <a:endParaRPr lang="nl-NL" dirty="0"/>
          </a:p>
        </p:txBody>
      </p:sp>
    </p:spTree>
    <p:extLst>
      <p:ext uri="{BB962C8B-B14F-4D97-AF65-F5344CB8AC3E}">
        <p14:creationId xmlns:p14="http://schemas.microsoft.com/office/powerpoint/2010/main" val="5610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45F49-A1D3-48E2-99AD-08163E976A2A}"/>
              </a:ext>
            </a:extLst>
          </p:cNvPr>
          <p:cNvSpPr>
            <a:spLocks noGrp="1"/>
          </p:cNvSpPr>
          <p:nvPr>
            <p:ph type="title"/>
          </p:nvPr>
        </p:nvSpPr>
        <p:spPr/>
        <p:txBody>
          <a:bodyPr/>
          <a:lstStyle/>
          <a:p>
            <a:r>
              <a:rPr lang="nl-NL" dirty="0"/>
              <a:t>HET OPZETTEN VAN EEN PROJECT</a:t>
            </a:r>
          </a:p>
        </p:txBody>
      </p:sp>
      <p:sp>
        <p:nvSpPr>
          <p:cNvPr id="3" name="Tijdelijke aanduiding voor inhoud 2">
            <a:extLst>
              <a:ext uri="{FF2B5EF4-FFF2-40B4-BE49-F238E27FC236}">
                <a16:creationId xmlns:a16="http://schemas.microsoft.com/office/drawing/2014/main" id="{B87F3039-EDB6-436B-A467-ACDA0DCDD3BE}"/>
              </a:ext>
            </a:extLst>
          </p:cNvPr>
          <p:cNvSpPr>
            <a:spLocks noGrp="1"/>
          </p:cNvSpPr>
          <p:nvPr>
            <p:ph idx="1"/>
          </p:nvPr>
        </p:nvSpPr>
        <p:spPr>
          <a:xfrm>
            <a:off x="775252" y="2653749"/>
            <a:ext cx="10992678" cy="4051852"/>
          </a:xfrm>
        </p:spPr>
        <p:txBody>
          <a:bodyPr>
            <a:noAutofit/>
          </a:bodyPr>
          <a:lstStyle/>
          <a:p>
            <a:r>
              <a:rPr lang="nl-NL" dirty="0"/>
              <a:t>Speciale aandacht voor:</a:t>
            </a:r>
          </a:p>
          <a:p>
            <a:pPr lvl="1"/>
            <a:r>
              <a:rPr lang="nl-NL" dirty="0"/>
              <a:t>Actieve rol van jongeren en organisaties in alle fases van het project – om zo de leer- en ontwikkelervaring te versterken</a:t>
            </a:r>
          </a:p>
          <a:p>
            <a:pPr lvl="1"/>
            <a:r>
              <a:rPr lang="nl-NL" dirty="0"/>
              <a:t>Gebaseerd op duidelijke behoeften van de jongeren die deelnemen.  </a:t>
            </a:r>
          </a:p>
          <a:p>
            <a:pPr lvl="1"/>
            <a:r>
              <a:rPr lang="nl-NL" dirty="0"/>
              <a:t>Leerproces – reflectie – vastleggen van leerresultaten (</a:t>
            </a:r>
            <a:r>
              <a:rPr lang="nl-NL" dirty="0" err="1"/>
              <a:t>Youthpass</a:t>
            </a:r>
            <a:r>
              <a:rPr lang="nl-NL" dirty="0"/>
              <a:t>)</a:t>
            </a:r>
          </a:p>
          <a:p>
            <a:pPr lvl="1"/>
            <a:r>
              <a:rPr lang="nl-NL" dirty="0"/>
              <a:t>Inclusie en diversiteit (doelgroep, aansluiten bij behoeften, opzet van activiteiten)</a:t>
            </a:r>
          </a:p>
          <a:p>
            <a:pPr lvl="1"/>
            <a:r>
              <a:rPr lang="nl-NL" dirty="0"/>
              <a:t>Aandacht voor Europese onderwerpen en waarden</a:t>
            </a:r>
          </a:p>
          <a:p>
            <a:pPr marL="457200" lvl="1" indent="0">
              <a:buNone/>
            </a:pPr>
            <a:r>
              <a:rPr lang="nl-NL" dirty="0"/>
              <a:t>Daarnaast</a:t>
            </a:r>
          </a:p>
          <a:p>
            <a:pPr lvl="1"/>
            <a:r>
              <a:rPr lang="nl-NL" dirty="0"/>
              <a:t>Gebruik maken van digitale middelen en leermethodes</a:t>
            </a:r>
          </a:p>
          <a:p>
            <a:pPr lvl="1"/>
            <a:r>
              <a:rPr lang="nl-NL" dirty="0"/>
              <a:t>Duurzaamheid</a:t>
            </a:r>
          </a:p>
          <a:p>
            <a:pPr lvl="1"/>
            <a:r>
              <a:rPr lang="nl-NL" dirty="0"/>
              <a:t>Groepsleiders en veiligheid (fysiek en veilige leeromgeving)</a:t>
            </a:r>
          </a:p>
          <a:p>
            <a:pPr lvl="1"/>
            <a:r>
              <a:rPr lang="nl-NL" dirty="0"/>
              <a:t>Erasmus Youth </a:t>
            </a:r>
            <a:r>
              <a:rPr lang="nl-NL" dirty="0" err="1"/>
              <a:t>Quality</a:t>
            </a:r>
            <a:r>
              <a:rPr lang="nl-NL" dirty="0"/>
              <a:t> Standards: </a:t>
            </a:r>
            <a:r>
              <a:rPr lang="nl-NL" dirty="0">
                <a:hlinkClick r:id="rId3"/>
              </a:rPr>
              <a:t>https://ec.europa.eu/programmes/erasmus-plus/resources/documents/erasmus-qualitystandards-mobility-projects-youth_en</a:t>
            </a:r>
            <a:endParaRPr lang="nl-NL" dirty="0"/>
          </a:p>
        </p:txBody>
      </p:sp>
      <p:sp>
        <p:nvSpPr>
          <p:cNvPr id="4" name="Tijdelijke aanduiding voor dianummer 3">
            <a:extLst>
              <a:ext uri="{FF2B5EF4-FFF2-40B4-BE49-F238E27FC236}">
                <a16:creationId xmlns:a16="http://schemas.microsoft.com/office/drawing/2014/main" id="{A987EE6A-DDED-4264-AF86-A8EEDFEDCA56}"/>
              </a:ext>
            </a:extLst>
          </p:cNvPr>
          <p:cNvSpPr>
            <a:spLocks noGrp="1"/>
          </p:cNvSpPr>
          <p:nvPr>
            <p:ph type="sldNum" sz="quarter" idx="12"/>
          </p:nvPr>
        </p:nvSpPr>
        <p:spPr/>
        <p:txBody>
          <a:bodyPr/>
          <a:lstStyle/>
          <a:p>
            <a:fld id="{EF1C9C24-E769-3F43-B781-492D74B72FCA}" type="slidenum">
              <a:rPr lang="nl-NL" smtClean="0"/>
              <a:pPr/>
              <a:t>13</a:t>
            </a:fld>
            <a:endParaRPr lang="nl-NL" dirty="0"/>
          </a:p>
        </p:txBody>
      </p:sp>
    </p:spTree>
    <p:extLst>
      <p:ext uri="{BB962C8B-B14F-4D97-AF65-F5344CB8AC3E}">
        <p14:creationId xmlns:p14="http://schemas.microsoft.com/office/powerpoint/2010/main" val="7918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CC11E-B98C-4721-B99F-5E17F300A02C}"/>
              </a:ext>
            </a:extLst>
          </p:cNvPr>
          <p:cNvSpPr>
            <a:spLocks noGrp="1"/>
          </p:cNvSpPr>
          <p:nvPr>
            <p:ph type="title"/>
          </p:nvPr>
        </p:nvSpPr>
        <p:spPr>
          <a:xfrm>
            <a:off x="1127125" y="2217357"/>
            <a:ext cx="9937750" cy="563943"/>
          </a:xfrm>
        </p:spPr>
        <p:txBody>
          <a:bodyPr/>
          <a:lstStyle/>
          <a:p>
            <a:r>
              <a:rPr lang="nl-NL" dirty="0"/>
              <a:t>CRITERIA</a:t>
            </a:r>
          </a:p>
        </p:txBody>
      </p:sp>
      <p:sp>
        <p:nvSpPr>
          <p:cNvPr id="3" name="Tijdelijke aanduiding voor inhoud 2">
            <a:extLst>
              <a:ext uri="{FF2B5EF4-FFF2-40B4-BE49-F238E27FC236}">
                <a16:creationId xmlns:a16="http://schemas.microsoft.com/office/drawing/2014/main" id="{C8DAAA2E-9959-4908-90BF-1CA6C7B09E01}"/>
              </a:ext>
            </a:extLst>
          </p:cNvPr>
          <p:cNvSpPr>
            <a:spLocks noGrp="1"/>
          </p:cNvSpPr>
          <p:nvPr>
            <p:ph idx="1"/>
          </p:nvPr>
        </p:nvSpPr>
        <p:spPr>
          <a:xfrm>
            <a:off x="1047750" y="2781300"/>
            <a:ext cx="10017124" cy="3708400"/>
          </a:xfrm>
        </p:spPr>
        <p:txBody>
          <a:bodyPr>
            <a:normAutofit fontScale="92500" lnSpcReduction="10000"/>
          </a:bodyPr>
          <a:lstStyle/>
          <a:p>
            <a:r>
              <a:rPr lang="nl-NL" dirty="0"/>
              <a:t>Type organisaties: non-profit organisaties, </a:t>
            </a:r>
            <a:r>
              <a:rPr lang="nl-NL" dirty="0" err="1"/>
              <a:t>NGO’s</a:t>
            </a:r>
            <a:r>
              <a:rPr lang="nl-NL" dirty="0"/>
              <a:t>, overheidsinstanties, sociale ondernemingen, bedrijven die maatschappelijk verantwoord ondernemen, informele groep jongeren uit een Programmaland of aangrenzend Partnerland van de EU (beperkt budget voor samenwerking met Partnerlanden)</a:t>
            </a:r>
          </a:p>
          <a:p>
            <a:r>
              <a:rPr lang="nl-NL" dirty="0"/>
              <a:t>Duur van het project: 3 tot 24 maanden</a:t>
            </a:r>
          </a:p>
          <a:p>
            <a:r>
              <a:rPr lang="nl-NL" dirty="0"/>
              <a:t>Duur van de uitwisseling: min. 5, max. 21 dagen (aaneensluitend), excl. reisdagen</a:t>
            </a:r>
          </a:p>
          <a:p>
            <a:r>
              <a:rPr lang="nl-NL" dirty="0"/>
              <a:t>Projectlocatie: in het land van een (of meer) van de deelnemende organisaties, voorbereidend bezoek vindt plaats in het ontvangende land </a:t>
            </a:r>
          </a:p>
          <a:p>
            <a:r>
              <a:rPr lang="nl-NL" dirty="0"/>
              <a:t>Leeftijd: deelnemers 13-30 jaar, groepsleiders en facilitators min. 18 jaar</a:t>
            </a:r>
          </a:p>
          <a:p>
            <a:r>
              <a:rPr lang="nl-NL" dirty="0"/>
              <a:t>Groepsgrootte: min. 16, max. 60 deelnemers (excl. trainers/facilitators), bij groep van uitsluitend deelnemers met minder mogelijkheden is het minimum 10 deelnemers</a:t>
            </a:r>
          </a:p>
          <a:p>
            <a:r>
              <a:rPr lang="nl-NL" dirty="0"/>
              <a:t>Per groep min. 1 groepsleider (norm 1 per 4 deelnemers) en max. 1 facilitator per uitwisseling</a:t>
            </a:r>
          </a:p>
          <a:p>
            <a:endParaRPr lang="nl-NL" dirty="0"/>
          </a:p>
        </p:txBody>
      </p:sp>
      <p:sp>
        <p:nvSpPr>
          <p:cNvPr id="4" name="Tijdelijke aanduiding voor dianummer 3">
            <a:extLst>
              <a:ext uri="{FF2B5EF4-FFF2-40B4-BE49-F238E27FC236}">
                <a16:creationId xmlns:a16="http://schemas.microsoft.com/office/drawing/2014/main" id="{419018BC-CBC0-4D5B-B7F7-68E2DE50CC8D}"/>
              </a:ext>
            </a:extLst>
          </p:cNvPr>
          <p:cNvSpPr>
            <a:spLocks noGrp="1"/>
          </p:cNvSpPr>
          <p:nvPr>
            <p:ph type="sldNum" sz="quarter" idx="12"/>
          </p:nvPr>
        </p:nvSpPr>
        <p:spPr/>
        <p:txBody>
          <a:bodyPr/>
          <a:lstStyle/>
          <a:p>
            <a:fld id="{EF1C9C24-E769-3F43-B781-492D74B72FCA}" type="slidenum">
              <a:rPr lang="nl-NL" smtClean="0"/>
              <a:pPr/>
              <a:t>14</a:t>
            </a:fld>
            <a:endParaRPr lang="nl-NL" dirty="0"/>
          </a:p>
        </p:txBody>
      </p:sp>
    </p:spTree>
    <p:extLst>
      <p:ext uri="{BB962C8B-B14F-4D97-AF65-F5344CB8AC3E}">
        <p14:creationId xmlns:p14="http://schemas.microsoft.com/office/powerpoint/2010/main" val="32603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CC11E-B98C-4721-B99F-5E17F300A02C}"/>
              </a:ext>
            </a:extLst>
          </p:cNvPr>
          <p:cNvSpPr>
            <a:spLocks noGrp="1"/>
          </p:cNvSpPr>
          <p:nvPr>
            <p:ph type="title"/>
          </p:nvPr>
        </p:nvSpPr>
        <p:spPr>
          <a:xfrm>
            <a:off x="1127125" y="2217357"/>
            <a:ext cx="9937750" cy="563943"/>
          </a:xfrm>
        </p:spPr>
        <p:txBody>
          <a:bodyPr/>
          <a:lstStyle/>
          <a:p>
            <a:r>
              <a:rPr lang="nl-NL" dirty="0"/>
              <a:t>BEOORDELINGSCRITERIA</a:t>
            </a:r>
          </a:p>
        </p:txBody>
      </p:sp>
      <p:sp>
        <p:nvSpPr>
          <p:cNvPr id="3" name="Tijdelijke aanduiding voor inhoud 2">
            <a:extLst>
              <a:ext uri="{FF2B5EF4-FFF2-40B4-BE49-F238E27FC236}">
                <a16:creationId xmlns:a16="http://schemas.microsoft.com/office/drawing/2014/main" id="{C8DAAA2E-9959-4908-90BF-1CA6C7B09E01}"/>
              </a:ext>
            </a:extLst>
          </p:cNvPr>
          <p:cNvSpPr>
            <a:spLocks noGrp="1"/>
          </p:cNvSpPr>
          <p:nvPr>
            <p:ph idx="1"/>
          </p:nvPr>
        </p:nvSpPr>
        <p:spPr>
          <a:xfrm>
            <a:off x="1047750" y="2781300"/>
            <a:ext cx="10017124" cy="3708400"/>
          </a:xfrm>
        </p:spPr>
        <p:txBody>
          <a:bodyPr>
            <a:normAutofit/>
          </a:bodyPr>
          <a:lstStyle/>
          <a:p>
            <a:r>
              <a:rPr lang="nl-NL" dirty="0"/>
              <a:t>Relevantie, onderbouwing en impact (max 30 punten)</a:t>
            </a:r>
          </a:p>
          <a:p>
            <a:r>
              <a:rPr lang="nl-NL" dirty="0"/>
              <a:t>Kwaliteit van het projectontwerp en implementatie (max 40 punten)</a:t>
            </a:r>
          </a:p>
          <a:p>
            <a:r>
              <a:rPr lang="nl-NL" dirty="0"/>
              <a:t>Kwaliteit van het projectmanagement (max 30 punten)</a:t>
            </a:r>
          </a:p>
          <a:p>
            <a:endParaRPr lang="nl-NL" dirty="0"/>
          </a:p>
          <a:p>
            <a:r>
              <a:rPr lang="nl-NL" dirty="0"/>
              <a:t>Belangrijk: meer nadruk op het project als leer- en ontwikkelervaring</a:t>
            </a:r>
          </a:p>
          <a:p>
            <a:pPr lvl="1">
              <a:buFont typeface="Arial" panose="020B0604020202020204" pitchFamily="34" charset="0"/>
              <a:buChar char="•"/>
            </a:pPr>
            <a:r>
              <a:rPr lang="nl-NL" dirty="0"/>
              <a:t>projecten moeten worden opgezet vanuit de behoeften van de jongeren zelf</a:t>
            </a:r>
          </a:p>
          <a:p>
            <a:pPr lvl="1">
              <a:buFont typeface="Arial" panose="020B0604020202020204" pitchFamily="34" charset="0"/>
              <a:buChar char="•"/>
            </a:pPr>
            <a:r>
              <a:rPr lang="nl-NL" dirty="0"/>
              <a:t>actieve betrokkenheid van jongeren en partners in alle fases van het project</a:t>
            </a:r>
          </a:p>
          <a:p>
            <a:pPr lvl="1">
              <a:buFont typeface="Arial" panose="020B0604020202020204" pitchFamily="34" charset="0"/>
              <a:buChar char="•"/>
            </a:pPr>
            <a:r>
              <a:rPr lang="nl-NL" dirty="0"/>
              <a:t>meer aandacht voor het faciliteren van het leerproces</a:t>
            </a:r>
          </a:p>
          <a:p>
            <a:pPr lvl="1">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419018BC-CBC0-4D5B-B7F7-68E2DE50CC8D}"/>
              </a:ext>
            </a:extLst>
          </p:cNvPr>
          <p:cNvSpPr>
            <a:spLocks noGrp="1"/>
          </p:cNvSpPr>
          <p:nvPr>
            <p:ph type="sldNum" sz="quarter" idx="12"/>
          </p:nvPr>
        </p:nvSpPr>
        <p:spPr/>
        <p:txBody>
          <a:bodyPr/>
          <a:lstStyle/>
          <a:p>
            <a:fld id="{EF1C9C24-E769-3F43-B781-492D74B72FCA}" type="slidenum">
              <a:rPr lang="nl-NL" smtClean="0"/>
              <a:pPr/>
              <a:t>15</a:t>
            </a:fld>
            <a:endParaRPr lang="nl-NL" dirty="0"/>
          </a:p>
        </p:txBody>
      </p:sp>
    </p:spTree>
    <p:extLst>
      <p:ext uri="{BB962C8B-B14F-4D97-AF65-F5344CB8AC3E}">
        <p14:creationId xmlns:p14="http://schemas.microsoft.com/office/powerpoint/2010/main" val="53253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CD124-8A14-4C69-B0CF-87E080DDA725}"/>
              </a:ext>
            </a:extLst>
          </p:cNvPr>
          <p:cNvSpPr>
            <a:spLocks noGrp="1"/>
          </p:cNvSpPr>
          <p:nvPr>
            <p:ph type="title"/>
          </p:nvPr>
        </p:nvSpPr>
        <p:spPr>
          <a:xfrm>
            <a:off x="860425" y="1569657"/>
            <a:ext cx="9937750" cy="758452"/>
          </a:xfrm>
        </p:spPr>
        <p:txBody>
          <a:bodyPr/>
          <a:lstStyle/>
          <a:p>
            <a:r>
              <a:rPr lang="nl-NL" dirty="0"/>
              <a:t>BUDGETOPBOUW</a:t>
            </a:r>
          </a:p>
        </p:txBody>
      </p:sp>
      <p:sp>
        <p:nvSpPr>
          <p:cNvPr id="4" name="Tijdelijke aanduiding voor dianummer 3">
            <a:extLst>
              <a:ext uri="{FF2B5EF4-FFF2-40B4-BE49-F238E27FC236}">
                <a16:creationId xmlns:a16="http://schemas.microsoft.com/office/drawing/2014/main" id="{54DC7E9B-0AE5-4495-A585-F816BAC91A6C}"/>
              </a:ext>
            </a:extLst>
          </p:cNvPr>
          <p:cNvSpPr>
            <a:spLocks noGrp="1"/>
          </p:cNvSpPr>
          <p:nvPr>
            <p:ph type="sldNum" sz="quarter" idx="12"/>
          </p:nvPr>
        </p:nvSpPr>
        <p:spPr/>
        <p:txBody>
          <a:bodyPr/>
          <a:lstStyle/>
          <a:p>
            <a:fld id="{EF1C9C24-E769-3F43-B781-492D74B72FCA}" type="slidenum">
              <a:rPr lang="nl-NL" smtClean="0"/>
              <a:pPr/>
              <a:t>16</a:t>
            </a:fld>
            <a:endParaRPr lang="nl-NL" dirty="0"/>
          </a:p>
        </p:txBody>
      </p:sp>
      <p:sp>
        <p:nvSpPr>
          <p:cNvPr id="5" name="Tijdelijke aanduiding voor inhoud 2">
            <a:extLst>
              <a:ext uri="{FF2B5EF4-FFF2-40B4-BE49-F238E27FC236}">
                <a16:creationId xmlns:a16="http://schemas.microsoft.com/office/drawing/2014/main" id="{1A4AD006-55EB-4E29-8330-F6C710677AEE}"/>
              </a:ext>
            </a:extLst>
          </p:cNvPr>
          <p:cNvSpPr>
            <a:spLocks noGrp="1"/>
          </p:cNvSpPr>
          <p:nvPr>
            <p:ph idx="1"/>
          </p:nvPr>
        </p:nvSpPr>
        <p:spPr>
          <a:xfrm>
            <a:off x="466724" y="2328109"/>
            <a:ext cx="11006819" cy="4161591"/>
          </a:xfrm>
        </p:spPr>
        <p:txBody>
          <a:bodyPr>
            <a:normAutofit fontScale="92500" lnSpcReduction="20000"/>
          </a:bodyPr>
          <a:lstStyle/>
          <a:p>
            <a:r>
              <a:rPr lang="nl-NL" sz="1900" dirty="0" err="1"/>
              <a:t>Organisational</a:t>
            </a:r>
            <a:r>
              <a:rPr lang="nl-NL" sz="1900" dirty="0"/>
              <a:t> support: 100 Euro per deelnemer (niet voor groepsleiders, facilitators)</a:t>
            </a:r>
          </a:p>
          <a:p>
            <a:r>
              <a:rPr lang="nl-NL" sz="1900" dirty="0"/>
              <a:t>Reiskosten: o.b.v. </a:t>
            </a:r>
            <a:r>
              <a:rPr lang="nl-NL" sz="1900" dirty="0" err="1"/>
              <a:t>distanceband</a:t>
            </a:r>
            <a:r>
              <a:rPr lang="nl-NL" sz="1900" dirty="0"/>
              <a:t> en extra subsidie voor green </a:t>
            </a:r>
            <a:r>
              <a:rPr lang="nl-NL" sz="1900" dirty="0" err="1"/>
              <a:t>travel</a:t>
            </a:r>
            <a:r>
              <a:rPr lang="nl-NL" sz="1900" dirty="0"/>
              <a:t> (bus, trein, carpoolen)</a:t>
            </a:r>
          </a:p>
          <a:p>
            <a:r>
              <a:rPr lang="nl-NL" sz="1900" dirty="0"/>
              <a:t>Mogelijkheid voor rondreizende projecten (</a:t>
            </a:r>
            <a:r>
              <a:rPr lang="nl-NL" sz="1900" dirty="0" err="1"/>
              <a:t>itinerant</a:t>
            </a:r>
            <a:r>
              <a:rPr lang="nl-NL" sz="1900" dirty="0"/>
              <a:t>): uitwisselingen in verschillende landen (aaneengesloten)</a:t>
            </a:r>
          </a:p>
          <a:p>
            <a:r>
              <a:rPr lang="nl-NL" sz="1900" dirty="0" err="1"/>
              <a:t>Individual</a:t>
            </a:r>
            <a:r>
              <a:rPr lang="nl-NL" sz="1900" dirty="0"/>
              <a:t> support: bedrag p.p.p.d. voor de activiteit (voor projecten in NL: 45 Euro per deelnemer incl. trainers, facilitators) + max. 2 reisdagen voor diegenen die meer dan 100 km moeten reizen (in geval van green </a:t>
            </a:r>
            <a:r>
              <a:rPr lang="nl-NL" sz="1900" dirty="0" err="1"/>
              <a:t>travel</a:t>
            </a:r>
            <a:r>
              <a:rPr lang="nl-NL" sz="1900" dirty="0"/>
              <a:t> 4 reisdagen extra)</a:t>
            </a:r>
          </a:p>
          <a:p>
            <a:r>
              <a:rPr lang="nl-NL" sz="1900" dirty="0" err="1"/>
              <a:t>Inclusion</a:t>
            </a:r>
            <a:r>
              <a:rPr lang="nl-NL" sz="1900" dirty="0"/>
              <a:t> support: </a:t>
            </a:r>
          </a:p>
          <a:p>
            <a:pPr lvl="1"/>
            <a:r>
              <a:rPr lang="nl-NL" sz="1900" dirty="0"/>
              <a:t>voor deelnemers met minder mogelijkheden: 100 Euro per deelnemer (niet voor groepsleiders, facilitators). Eventuele buitengewone kosten voor deze deelnemers en hun begeleiders worden vergoed o.b.v. werkelijke kosten - onderbouwd</a:t>
            </a:r>
          </a:p>
          <a:p>
            <a:r>
              <a:rPr lang="nl-NL" sz="1900" dirty="0"/>
              <a:t>Voorbereidend bezoek: 575 Euro per deelnemer (1 persoon per organisatie – excl. de ontvangende organisatie) - onderbouwd </a:t>
            </a:r>
          </a:p>
          <a:p>
            <a:r>
              <a:rPr lang="nl-NL" sz="1900" dirty="0"/>
              <a:t>Buitengewone kosten – onderbouwd (visa, vaccinaties, medische certificaten – 100%), hoge reiskosten 80% van de werkelijke kosten </a:t>
            </a:r>
          </a:p>
          <a:p>
            <a:endParaRPr lang="nl-NL" dirty="0"/>
          </a:p>
        </p:txBody>
      </p:sp>
    </p:spTree>
    <p:extLst>
      <p:ext uri="{BB962C8B-B14F-4D97-AF65-F5344CB8AC3E}">
        <p14:creationId xmlns:p14="http://schemas.microsoft.com/office/powerpoint/2010/main" val="12196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1C349-6E88-49FB-9755-12C171C3C389}"/>
              </a:ext>
            </a:extLst>
          </p:cNvPr>
          <p:cNvSpPr>
            <a:spLocks noGrp="1"/>
          </p:cNvSpPr>
          <p:nvPr>
            <p:ph type="title"/>
          </p:nvPr>
        </p:nvSpPr>
        <p:spPr/>
        <p:txBody>
          <a:bodyPr/>
          <a:lstStyle/>
          <a:p>
            <a:r>
              <a:rPr lang="nl-NL" dirty="0"/>
              <a:t>DEADLINES 2021</a:t>
            </a:r>
          </a:p>
        </p:txBody>
      </p:sp>
      <p:sp>
        <p:nvSpPr>
          <p:cNvPr id="3" name="Tijdelijke aanduiding voor inhoud 2">
            <a:extLst>
              <a:ext uri="{FF2B5EF4-FFF2-40B4-BE49-F238E27FC236}">
                <a16:creationId xmlns:a16="http://schemas.microsoft.com/office/drawing/2014/main" id="{95EAEA7D-5A74-42F1-A880-ED17139F613C}"/>
              </a:ext>
            </a:extLst>
          </p:cNvPr>
          <p:cNvSpPr>
            <a:spLocks noGrp="1"/>
          </p:cNvSpPr>
          <p:nvPr>
            <p:ph idx="1"/>
          </p:nvPr>
        </p:nvSpPr>
        <p:spPr>
          <a:xfrm>
            <a:off x="1127123" y="2975809"/>
            <a:ext cx="10906381" cy="3322685"/>
          </a:xfrm>
        </p:spPr>
        <p:txBody>
          <a:bodyPr>
            <a:normAutofit fontScale="55000" lnSpcReduction="20000"/>
          </a:bodyPr>
          <a:lstStyle/>
          <a:p>
            <a:pPr marL="0" indent="0">
              <a:buNone/>
            </a:pPr>
            <a:r>
              <a:rPr lang="nl-NL" sz="2900" b="1" dirty="0"/>
              <a:t>Jongerenuitwisselingen/Mobiliteitsprojecten voor Jongerenwerkers/Jongerenparticipatie</a:t>
            </a:r>
          </a:p>
          <a:p>
            <a:r>
              <a:rPr lang="nl-NL" sz="2900" dirty="0"/>
              <a:t>11 mei 12.00 CET (Start: 1 augustus – 31 december)</a:t>
            </a:r>
          </a:p>
          <a:p>
            <a:r>
              <a:rPr lang="nl-NL" sz="2900" dirty="0"/>
              <a:t>5 oktober 12.00 CET (Start: 1 januari - 31 mei)</a:t>
            </a:r>
          </a:p>
          <a:p>
            <a:pPr marL="0" indent="0">
              <a:buNone/>
            </a:pPr>
            <a:endParaRPr lang="nl-NL" sz="2900" dirty="0"/>
          </a:p>
          <a:p>
            <a:pPr marL="0" indent="0">
              <a:buNone/>
            </a:pPr>
            <a:r>
              <a:rPr lang="nl-NL" sz="2900" b="1" dirty="0"/>
              <a:t>Samenwerkingspartnerschappen</a:t>
            </a:r>
          </a:p>
          <a:p>
            <a:r>
              <a:rPr lang="nl-NL" sz="2900" dirty="0"/>
              <a:t>20 mei 12.00 CET (Start: 1 november - 28 februari)</a:t>
            </a:r>
          </a:p>
          <a:p>
            <a:r>
              <a:rPr lang="nl-NL" sz="2900" dirty="0"/>
              <a:t>2</a:t>
            </a:r>
            <a:r>
              <a:rPr lang="nl-NL" sz="2900" baseline="30000" dirty="0"/>
              <a:t>e</a:t>
            </a:r>
            <a:r>
              <a:rPr lang="nl-NL" sz="2900" dirty="0"/>
              <a:t> deadline optioneel (alleen als er budget over is): 3 november 12.00 CET (Start: 1 maart – 31 mei)</a:t>
            </a:r>
          </a:p>
          <a:p>
            <a:endParaRPr lang="nl-NL" sz="2900" dirty="0"/>
          </a:p>
          <a:p>
            <a:pPr marL="0" indent="0">
              <a:buNone/>
            </a:pPr>
            <a:r>
              <a:rPr lang="nl-NL" sz="2900" b="1" dirty="0"/>
              <a:t>Kleinschalige Partnerschappen</a:t>
            </a:r>
          </a:p>
          <a:p>
            <a:r>
              <a:rPr lang="nl-NL" sz="2900" dirty="0"/>
              <a:t>20 mei 12.00 CET (Start: 1 november – 28 februari)</a:t>
            </a:r>
          </a:p>
          <a:p>
            <a:r>
              <a:rPr lang="nl-NL" sz="2900" dirty="0"/>
              <a:t>3 november 12.00 CET (Start: 1 maart – 31 mei)</a:t>
            </a:r>
          </a:p>
          <a:p>
            <a:pPr marL="0" indent="0">
              <a:buNone/>
            </a:pPr>
            <a:endParaRPr lang="nl-NL" sz="1600" dirty="0"/>
          </a:p>
          <a:p>
            <a:endParaRPr lang="nl-NL" sz="1600" dirty="0"/>
          </a:p>
          <a:p>
            <a:endParaRPr lang="nl-NL" sz="1600" dirty="0"/>
          </a:p>
        </p:txBody>
      </p:sp>
      <p:sp>
        <p:nvSpPr>
          <p:cNvPr id="4" name="Tijdelijke aanduiding voor dianummer 3">
            <a:extLst>
              <a:ext uri="{FF2B5EF4-FFF2-40B4-BE49-F238E27FC236}">
                <a16:creationId xmlns:a16="http://schemas.microsoft.com/office/drawing/2014/main" id="{C76F72F3-FBA2-4F95-9921-1693A2A6FCBC}"/>
              </a:ext>
            </a:extLst>
          </p:cNvPr>
          <p:cNvSpPr>
            <a:spLocks noGrp="1"/>
          </p:cNvSpPr>
          <p:nvPr>
            <p:ph type="sldNum" sz="quarter" idx="12"/>
          </p:nvPr>
        </p:nvSpPr>
        <p:spPr/>
        <p:txBody>
          <a:bodyPr/>
          <a:lstStyle/>
          <a:p>
            <a:fld id="{EF1C9C24-E769-3F43-B781-492D74B72FCA}" type="slidenum">
              <a:rPr lang="nl-NL" smtClean="0"/>
              <a:pPr/>
              <a:t>17</a:t>
            </a:fld>
            <a:endParaRPr lang="nl-NL" dirty="0"/>
          </a:p>
        </p:txBody>
      </p:sp>
    </p:spTree>
    <p:extLst>
      <p:ext uri="{BB962C8B-B14F-4D97-AF65-F5344CB8AC3E}">
        <p14:creationId xmlns:p14="http://schemas.microsoft.com/office/powerpoint/2010/main" val="127253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4BFF72-4C59-412F-A38E-794BD93F6C4F}"/>
              </a:ext>
            </a:extLst>
          </p:cNvPr>
          <p:cNvSpPr>
            <a:spLocks noGrp="1"/>
          </p:cNvSpPr>
          <p:nvPr>
            <p:ph type="title"/>
          </p:nvPr>
        </p:nvSpPr>
        <p:spPr/>
        <p:txBody>
          <a:bodyPr/>
          <a:lstStyle/>
          <a:p>
            <a:r>
              <a:rPr lang="nl-NL" dirty="0"/>
              <a:t>AANVRAAG INDIENEN EN ONDERSTEUNING</a:t>
            </a:r>
          </a:p>
        </p:txBody>
      </p:sp>
      <p:sp>
        <p:nvSpPr>
          <p:cNvPr id="3" name="Tijdelijke aanduiding voor inhoud 2">
            <a:extLst>
              <a:ext uri="{FF2B5EF4-FFF2-40B4-BE49-F238E27FC236}">
                <a16:creationId xmlns:a16="http://schemas.microsoft.com/office/drawing/2014/main" id="{F4F20075-96E0-466F-A460-BC7AA8780B2E}"/>
              </a:ext>
            </a:extLst>
          </p:cNvPr>
          <p:cNvSpPr>
            <a:spLocks noGrp="1"/>
          </p:cNvSpPr>
          <p:nvPr>
            <p:ph idx="1"/>
          </p:nvPr>
        </p:nvSpPr>
        <p:spPr>
          <a:xfrm>
            <a:off x="1127124" y="3249699"/>
            <a:ext cx="10013456" cy="3364619"/>
          </a:xfrm>
        </p:spPr>
        <p:txBody>
          <a:bodyPr>
            <a:normAutofit lnSpcReduction="10000"/>
          </a:bodyPr>
          <a:lstStyle/>
          <a:p>
            <a:r>
              <a:rPr lang="nl-NL" dirty="0"/>
              <a:t>Aanvraagformulieren via de site van Erasmus+ op </a:t>
            </a:r>
            <a:r>
              <a:rPr lang="nl-NL" dirty="0">
                <a:hlinkClick r:id="rId3"/>
              </a:rPr>
              <a:t>https://webgate.ec.europa.eu/erasmus-esc/index/</a:t>
            </a:r>
            <a:endParaRPr lang="nl-NL" dirty="0"/>
          </a:p>
          <a:p>
            <a:r>
              <a:rPr lang="nl-NL" dirty="0"/>
              <a:t>Op </a:t>
            </a:r>
            <a:r>
              <a:rPr lang="nl-NL" dirty="0">
                <a:hlinkClick r:id="rId4"/>
              </a:rPr>
              <a:t>www.erasmusplus.nl</a:t>
            </a:r>
            <a:r>
              <a:rPr lang="nl-NL" dirty="0"/>
              <a:t> vind je ook een stappenplan en instructies hoe online een aanvraag in te dienen. </a:t>
            </a:r>
          </a:p>
          <a:p>
            <a:r>
              <a:rPr lang="nl-NL" dirty="0"/>
              <a:t>Heb je niet eerder een aanvraag ingediend of doe je een aanvraag binnen een voor jouw organisatie nieuwe subsidielijn? Dan heb je de mogelijkheid om tot drie weken voor de deadline feedback aan te vragen op jouw conceptaanvraag. Stuur jouw aanvraag (PDF) tot drie weken voor de deadline naar </a:t>
            </a:r>
            <a:r>
              <a:rPr lang="nl-NL" dirty="0">
                <a:hlinkClick r:id="rId5"/>
              </a:rPr>
              <a:t>erasmusplus@nji.nl</a:t>
            </a:r>
            <a:r>
              <a:rPr lang="nl-NL" dirty="0"/>
              <a:t> – uiterlijk 20 april 12.00 u.</a:t>
            </a:r>
          </a:p>
          <a:p>
            <a:r>
              <a:rPr lang="nl-NL" dirty="0"/>
              <a:t>Adviesgesprek aanvragen kan ook!</a:t>
            </a:r>
          </a:p>
          <a:p>
            <a:r>
              <a:rPr lang="nl-NL" dirty="0"/>
              <a:t>Trainingen op het gebied van jongerenuitwisselingen (</a:t>
            </a:r>
            <a:r>
              <a:rPr lang="nl-NL" dirty="0">
                <a:hlinkClick r:id="rId6"/>
              </a:rPr>
              <a:t>www.salto-youth.net</a:t>
            </a:r>
            <a:r>
              <a:rPr lang="nl-NL" dirty="0"/>
              <a:t> en </a:t>
            </a:r>
            <a:r>
              <a:rPr lang="nl-NL" dirty="0">
                <a:hlinkClick r:id="rId4"/>
              </a:rPr>
              <a:t>www.erasmusplus.nl</a:t>
            </a:r>
            <a:r>
              <a:rPr lang="nl-NL" dirty="0"/>
              <a:t>)</a:t>
            </a:r>
          </a:p>
          <a:p>
            <a:endParaRPr lang="nl-NL" dirty="0"/>
          </a:p>
        </p:txBody>
      </p:sp>
      <p:sp>
        <p:nvSpPr>
          <p:cNvPr id="4" name="Tijdelijke aanduiding voor dianummer 3">
            <a:extLst>
              <a:ext uri="{FF2B5EF4-FFF2-40B4-BE49-F238E27FC236}">
                <a16:creationId xmlns:a16="http://schemas.microsoft.com/office/drawing/2014/main" id="{BB25015A-A400-4608-B789-5B026CFA2BF5}"/>
              </a:ext>
            </a:extLst>
          </p:cNvPr>
          <p:cNvSpPr>
            <a:spLocks noGrp="1"/>
          </p:cNvSpPr>
          <p:nvPr>
            <p:ph type="sldNum" sz="quarter" idx="12"/>
          </p:nvPr>
        </p:nvSpPr>
        <p:spPr/>
        <p:txBody>
          <a:bodyPr/>
          <a:lstStyle/>
          <a:p>
            <a:fld id="{EF1C9C24-E769-3F43-B781-492D74B72FCA}" type="slidenum">
              <a:rPr lang="nl-NL" smtClean="0"/>
              <a:pPr/>
              <a:t>18</a:t>
            </a:fld>
            <a:endParaRPr lang="nl-NL" dirty="0"/>
          </a:p>
        </p:txBody>
      </p:sp>
    </p:spTree>
    <p:extLst>
      <p:ext uri="{BB962C8B-B14F-4D97-AF65-F5344CB8AC3E}">
        <p14:creationId xmlns:p14="http://schemas.microsoft.com/office/powerpoint/2010/main" val="429246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B276E90-C99F-4824-80BC-AA2C8B964ACB}"/>
              </a:ext>
            </a:extLst>
          </p:cNvPr>
          <p:cNvSpPr/>
          <p:nvPr/>
        </p:nvSpPr>
        <p:spPr>
          <a:xfrm>
            <a:off x="1127126" y="5882749"/>
            <a:ext cx="6605169" cy="731570"/>
          </a:xfrm>
          <a:prstGeom prst="rect">
            <a:avLst/>
          </a:prstGeom>
          <a:solidFill>
            <a:srgbClr val="4C2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20">
            <a:extLst>
              <a:ext uri="{FF2B5EF4-FFF2-40B4-BE49-F238E27FC236}">
                <a16:creationId xmlns:a16="http://schemas.microsoft.com/office/drawing/2014/main" id="{B733148D-F531-014F-B022-355C1F4EB260}"/>
              </a:ext>
            </a:extLst>
          </p:cNvPr>
          <p:cNvSpPr>
            <a:spLocks noGrp="1"/>
          </p:cNvSpPr>
          <p:nvPr>
            <p:ph type="ctrTitle"/>
          </p:nvPr>
        </p:nvSpPr>
        <p:spPr>
          <a:xfrm>
            <a:off x="3100306" y="2767513"/>
            <a:ext cx="6200105" cy="2863265"/>
          </a:xfrm>
        </p:spPr>
        <p:txBody>
          <a:bodyPr>
            <a:normAutofit/>
          </a:bodyPr>
          <a:lstStyle/>
          <a:p>
            <a:br>
              <a:rPr lang="nl-NL" sz="6600" dirty="0"/>
            </a:br>
            <a:r>
              <a:rPr lang="nl-NL" sz="8800" dirty="0"/>
              <a:t>VRAGEN?</a:t>
            </a:r>
          </a:p>
        </p:txBody>
      </p:sp>
      <p:sp>
        <p:nvSpPr>
          <p:cNvPr id="4" name="Tijdelijke aanduiding voor dianummer 3">
            <a:extLst>
              <a:ext uri="{FF2B5EF4-FFF2-40B4-BE49-F238E27FC236}">
                <a16:creationId xmlns:a16="http://schemas.microsoft.com/office/drawing/2014/main" id="{91C77764-93BD-BB42-9575-72169F2DFD30}"/>
              </a:ext>
            </a:extLst>
          </p:cNvPr>
          <p:cNvSpPr>
            <a:spLocks noGrp="1"/>
          </p:cNvSpPr>
          <p:nvPr>
            <p:ph type="sldNum" sz="quarter" idx="12"/>
          </p:nvPr>
        </p:nvSpPr>
        <p:spPr/>
        <p:txBody>
          <a:bodyPr/>
          <a:lstStyle/>
          <a:p>
            <a:fld id="{EF1C9C24-E769-3F43-B781-492D74B72FCA}" type="slidenum">
              <a:rPr lang="nl-NL" smtClean="0"/>
              <a:pPr/>
              <a:t>19</a:t>
            </a:fld>
            <a:endParaRPr lang="nl-NL" dirty="0"/>
          </a:p>
        </p:txBody>
      </p:sp>
    </p:spTree>
    <p:extLst>
      <p:ext uri="{BB962C8B-B14F-4D97-AF65-F5344CB8AC3E}">
        <p14:creationId xmlns:p14="http://schemas.microsoft.com/office/powerpoint/2010/main" val="47581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03422-B804-4C00-96AC-B62B35A358F6}"/>
              </a:ext>
            </a:extLst>
          </p:cNvPr>
          <p:cNvSpPr>
            <a:spLocks noGrp="1"/>
          </p:cNvSpPr>
          <p:nvPr>
            <p:ph type="title"/>
          </p:nvPr>
        </p:nvSpPr>
        <p:spPr/>
        <p:txBody>
          <a:bodyPr/>
          <a:lstStyle/>
          <a:p>
            <a:r>
              <a:rPr lang="nl-NL" dirty="0"/>
              <a:t>AGENDA</a:t>
            </a:r>
          </a:p>
        </p:txBody>
      </p:sp>
      <p:sp>
        <p:nvSpPr>
          <p:cNvPr id="3" name="Tijdelijke aanduiding voor inhoud 2">
            <a:extLst>
              <a:ext uri="{FF2B5EF4-FFF2-40B4-BE49-F238E27FC236}">
                <a16:creationId xmlns:a16="http://schemas.microsoft.com/office/drawing/2014/main" id="{0DF0A658-1C40-4BCC-A48B-3FDCD8E9D6DB}"/>
              </a:ext>
            </a:extLst>
          </p:cNvPr>
          <p:cNvSpPr>
            <a:spLocks noGrp="1"/>
          </p:cNvSpPr>
          <p:nvPr>
            <p:ph idx="1"/>
          </p:nvPr>
        </p:nvSpPr>
        <p:spPr/>
        <p:txBody>
          <a:bodyPr/>
          <a:lstStyle/>
          <a:p>
            <a:r>
              <a:rPr lang="nl-NL" dirty="0"/>
              <a:t>Erasmus+ 2021-2027</a:t>
            </a:r>
          </a:p>
          <a:p>
            <a:r>
              <a:rPr lang="nl-NL" dirty="0"/>
              <a:t>Jongerenuitwisselingen</a:t>
            </a:r>
          </a:p>
          <a:p>
            <a:r>
              <a:rPr lang="nl-NL" dirty="0"/>
              <a:t>Criteria</a:t>
            </a:r>
          </a:p>
          <a:p>
            <a:r>
              <a:rPr lang="nl-NL" dirty="0"/>
              <a:t>Budget</a:t>
            </a:r>
          </a:p>
          <a:p>
            <a:r>
              <a:rPr lang="nl-NL" dirty="0"/>
              <a:t>Aanvragen</a:t>
            </a:r>
          </a:p>
          <a:p>
            <a:r>
              <a:rPr lang="nl-NL" dirty="0"/>
              <a:t>Ondersteuning</a:t>
            </a:r>
          </a:p>
          <a:p>
            <a:r>
              <a:rPr lang="nl-NL" dirty="0"/>
              <a:t>Vragen</a:t>
            </a:r>
          </a:p>
        </p:txBody>
      </p:sp>
      <p:sp>
        <p:nvSpPr>
          <p:cNvPr id="4" name="Tijdelijke aanduiding voor dianummer 3">
            <a:extLst>
              <a:ext uri="{FF2B5EF4-FFF2-40B4-BE49-F238E27FC236}">
                <a16:creationId xmlns:a16="http://schemas.microsoft.com/office/drawing/2014/main" id="{86EBF482-148F-4C0C-9881-41D70BD1DD97}"/>
              </a:ext>
            </a:extLst>
          </p:cNvPr>
          <p:cNvSpPr>
            <a:spLocks noGrp="1"/>
          </p:cNvSpPr>
          <p:nvPr>
            <p:ph type="sldNum" sz="quarter" idx="12"/>
          </p:nvPr>
        </p:nvSpPr>
        <p:spPr/>
        <p:txBody>
          <a:bodyPr/>
          <a:lstStyle/>
          <a:p>
            <a:fld id="{EF1C9C24-E769-3F43-B781-492D74B72FCA}" type="slidenum">
              <a:rPr lang="nl-NL" smtClean="0"/>
              <a:pPr/>
              <a:t>2</a:t>
            </a:fld>
            <a:endParaRPr lang="nl-NL" dirty="0"/>
          </a:p>
        </p:txBody>
      </p:sp>
    </p:spTree>
    <p:extLst>
      <p:ext uri="{BB962C8B-B14F-4D97-AF65-F5344CB8AC3E}">
        <p14:creationId xmlns:p14="http://schemas.microsoft.com/office/powerpoint/2010/main" val="20666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B276E90-C99F-4824-80BC-AA2C8B964ACB}"/>
              </a:ext>
            </a:extLst>
          </p:cNvPr>
          <p:cNvSpPr/>
          <p:nvPr/>
        </p:nvSpPr>
        <p:spPr>
          <a:xfrm>
            <a:off x="1127126" y="5882749"/>
            <a:ext cx="6605169" cy="731570"/>
          </a:xfrm>
          <a:prstGeom prst="rect">
            <a:avLst/>
          </a:prstGeom>
          <a:solidFill>
            <a:srgbClr val="4C2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20">
            <a:extLst>
              <a:ext uri="{FF2B5EF4-FFF2-40B4-BE49-F238E27FC236}">
                <a16:creationId xmlns:a16="http://schemas.microsoft.com/office/drawing/2014/main" id="{B733148D-F531-014F-B022-355C1F4EB260}"/>
              </a:ext>
            </a:extLst>
          </p:cNvPr>
          <p:cNvSpPr>
            <a:spLocks noGrp="1"/>
          </p:cNvSpPr>
          <p:nvPr>
            <p:ph type="ctrTitle"/>
          </p:nvPr>
        </p:nvSpPr>
        <p:spPr/>
        <p:txBody>
          <a:bodyPr/>
          <a:lstStyle/>
          <a:p>
            <a:r>
              <a:rPr lang="nl-NL" dirty="0"/>
              <a:t>Op de hoogte blijven?</a:t>
            </a:r>
          </a:p>
        </p:txBody>
      </p:sp>
      <p:sp>
        <p:nvSpPr>
          <p:cNvPr id="22" name="Ondertitel 21">
            <a:extLst>
              <a:ext uri="{FF2B5EF4-FFF2-40B4-BE49-F238E27FC236}">
                <a16:creationId xmlns:a16="http://schemas.microsoft.com/office/drawing/2014/main" id="{621705B4-F345-A541-9F42-9F2943292CC9}"/>
              </a:ext>
            </a:extLst>
          </p:cNvPr>
          <p:cNvSpPr>
            <a:spLocks noGrp="1"/>
          </p:cNvSpPr>
          <p:nvPr>
            <p:ph type="subTitle" idx="1"/>
          </p:nvPr>
        </p:nvSpPr>
        <p:spPr>
          <a:xfrm>
            <a:off x="1127126" y="2963905"/>
            <a:ext cx="9605042" cy="593307"/>
          </a:xfrm>
        </p:spPr>
        <p:txBody>
          <a:bodyPr>
            <a:noAutofit/>
          </a:bodyPr>
          <a:lstStyle/>
          <a:p>
            <a:r>
              <a:rPr lang="nl-NL" dirty="0"/>
              <a:t>Volg ons op onze sociale media-kanalen en abonneer je op onze nieuwsbrief!</a:t>
            </a:r>
          </a:p>
          <a:p>
            <a:r>
              <a:rPr lang="nl-NL" dirty="0">
                <a:solidFill>
                  <a:schemeClr val="accent2"/>
                </a:solidFill>
              </a:rPr>
              <a:t>www.erasmusplus.nl/nieuwsbrief</a:t>
            </a:r>
          </a:p>
        </p:txBody>
      </p:sp>
      <p:sp>
        <p:nvSpPr>
          <p:cNvPr id="4" name="Tijdelijke aanduiding voor dianummer 3">
            <a:extLst>
              <a:ext uri="{FF2B5EF4-FFF2-40B4-BE49-F238E27FC236}">
                <a16:creationId xmlns:a16="http://schemas.microsoft.com/office/drawing/2014/main" id="{91C77764-93BD-BB42-9575-72169F2DFD30}"/>
              </a:ext>
            </a:extLst>
          </p:cNvPr>
          <p:cNvSpPr>
            <a:spLocks noGrp="1"/>
          </p:cNvSpPr>
          <p:nvPr>
            <p:ph type="sldNum" sz="quarter" idx="12"/>
          </p:nvPr>
        </p:nvSpPr>
        <p:spPr/>
        <p:txBody>
          <a:bodyPr/>
          <a:lstStyle/>
          <a:p>
            <a:fld id="{EF1C9C24-E769-3F43-B781-492D74B72FCA}" type="slidenum">
              <a:rPr lang="nl-NL" smtClean="0"/>
              <a:pPr/>
              <a:t>20</a:t>
            </a:fld>
            <a:endParaRPr lang="nl-NL" dirty="0"/>
          </a:p>
        </p:txBody>
      </p:sp>
      <p:sp>
        <p:nvSpPr>
          <p:cNvPr id="3" name="Rechthoek 2">
            <a:extLst>
              <a:ext uri="{FF2B5EF4-FFF2-40B4-BE49-F238E27FC236}">
                <a16:creationId xmlns:a16="http://schemas.microsoft.com/office/drawing/2014/main" id="{6B28FD13-6E8E-4AAA-89AB-6DCE48A0B1A0}"/>
              </a:ext>
            </a:extLst>
          </p:cNvPr>
          <p:cNvSpPr/>
          <p:nvPr/>
        </p:nvSpPr>
        <p:spPr>
          <a:xfrm>
            <a:off x="1127126" y="4057744"/>
            <a:ext cx="4996881" cy="553998"/>
          </a:xfrm>
          <a:prstGeom prst="rect">
            <a:avLst/>
          </a:prstGeom>
        </p:spPr>
        <p:txBody>
          <a:bodyPr wrap="none">
            <a:spAutoFit/>
          </a:bodyPr>
          <a:lstStyle/>
          <a:p>
            <a:r>
              <a:rPr lang="nl-NL" sz="3000" b="1" dirty="0">
                <a:solidFill>
                  <a:schemeClr val="accent1"/>
                </a:solidFill>
                <a:latin typeface="Verdana" panose="020B0604030504040204" pitchFamily="34" charset="0"/>
                <a:ea typeface="Verdana" panose="020B0604030504040204" pitchFamily="34" charset="0"/>
                <a:cs typeface="Verdana" panose="020B0604030504040204" pitchFamily="34" charset="0"/>
              </a:rPr>
              <a:t>En heb je nog vragen?</a:t>
            </a:r>
          </a:p>
        </p:txBody>
      </p:sp>
      <p:sp>
        <p:nvSpPr>
          <p:cNvPr id="5" name="Rechthoek 4">
            <a:extLst>
              <a:ext uri="{FF2B5EF4-FFF2-40B4-BE49-F238E27FC236}">
                <a16:creationId xmlns:a16="http://schemas.microsoft.com/office/drawing/2014/main" id="{CFD112EE-E6A8-4604-8883-480F477F2F55}"/>
              </a:ext>
            </a:extLst>
          </p:cNvPr>
          <p:cNvSpPr/>
          <p:nvPr/>
        </p:nvSpPr>
        <p:spPr>
          <a:xfrm>
            <a:off x="1127126" y="4813601"/>
            <a:ext cx="6605168" cy="1698285"/>
          </a:xfrm>
          <a:prstGeom prst="rect">
            <a:avLst/>
          </a:prstGeom>
        </p:spPr>
        <p:txBody>
          <a:bodyPr wrap="square">
            <a:spAutoFit/>
          </a:bodyPr>
          <a:lstStyle/>
          <a:p>
            <a:pPr>
              <a:lnSpc>
                <a:spcPct val="150000"/>
              </a:lnSpc>
            </a:pP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Stuur ons gerust een e-mail of bel ons:</a:t>
            </a:r>
          </a:p>
          <a:p>
            <a:pPr>
              <a:lnSpc>
                <a:spcPct val="150000"/>
              </a:lnSpc>
            </a:pPr>
            <a:r>
              <a:rPr lang="nl-NL"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3"/>
              </a:rPr>
              <a:t>erasmusplus@nji.nl</a:t>
            </a:r>
            <a:r>
              <a:rPr lang="nl-NL"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p>
          <a:p>
            <a:pPr>
              <a:lnSpc>
                <a:spcPct val="150000"/>
              </a:lnSpc>
            </a:pPr>
            <a:r>
              <a:rPr lang="nl-NL" dirty="0">
                <a:solidFill>
                  <a:schemeClr val="accent2"/>
                </a:solidFill>
                <a:latin typeface="Verdana" panose="020B0604030504040204" pitchFamily="34" charset="0"/>
                <a:ea typeface="Verdana" panose="020B0604030504040204" pitchFamily="34" charset="0"/>
                <a:cs typeface="Verdana" panose="020B0604030504040204" pitchFamily="34" charset="0"/>
              </a:rPr>
              <a:t>n.marsman@nji.nl</a:t>
            </a:r>
          </a:p>
          <a:p>
            <a:pPr>
              <a:lnSpc>
                <a:spcPct val="150000"/>
              </a:lnSpc>
            </a:pPr>
            <a:r>
              <a:rPr lang="nl-NL" dirty="0">
                <a:solidFill>
                  <a:schemeClr val="accent2"/>
                </a:solidFill>
                <a:latin typeface="Verdana" panose="020B0604030504040204" pitchFamily="34" charset="0"/>
                <a:ea typeface="Verdana" panose="020B0604030504040204" pitchFamily="34" charset="0"/>
                <a:cs typeface="Verdana" panose="020B0604030504040204" pitchFamily="34" charset="0"/>
              </a:rPr>
              <a:t>030-2306342</a:t>
            </a:r>
          </a:p>
        </p:txBody>
      </p:sp>
    </p:spTree>
    <p:extLst>
      <p:ext uri="{BB962C8B-B14F-4D97-AF65-F5344CB8AC3E}">
        <p14:creationId xmlns:p14="http://schemas.microsoft.com/office/powerpoint/2010/main" val="317375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6BF72-D5F2-4264-B177-E0DBAEC676CC}"/>
              </a:ext>
            </a:extLst>
          </p:cNvPr>
          <p:cNvSpPr>
            <a:spLocks noGrp="1"/>
          </p:cNvSpPr>
          <p:nvPr>
            <p:ph type="title"/>
          </p:nvPr>
        </p:nvSpPr>
        <p:spPr/>
        <p:txBody>
          <a:bodyPr/>
          <a:lstStyle/>
          <a:p>
            <a:r>
              <a:rPr lang="nl-NL" dirty="0"/>
              <a:t>ERASMUS+ ONDERWIJS, JEUGD EN SPORT</a:t>
            </a:r>
          </a:p>
        </p:txBody>
      </p:sp>
      <p:sp>
        <p:nvSpPr>
          <p:cNvPr id="3" name="Tijdelijke aanduiding voor inhoud 2">
            <a:extLst>
              <a:ext uri="{FF2B5EF4-FFF2-40B4-BE49-F238E27FC236}">
                <a16:creationId xmlns:a16="http://schemas.microsoft.com/office/drawing/2014/main" id="{0A30BBCA-9AAC-43A5-A2DA-02D65417DAC1}"/>
              </a:ext>
            </a:extLst>
          </p:cNvPr>
          <p:cNvSpPr>
            <a:spLocks noGrp="1"/>
          </p:cNvSpPr>
          <p:nvPr>
            <p:ph idx="1"/>
          </p:nvPr>
        </p:nvSpPr>
        <p:spPr/>
        <p:txBody>
          <a:bodyPr>
            <a:normAutofit lnSpcReduction="10000"/>
          </a:bodyPr>
          <a:lstStyle/>
          <a:p>
            <a:r>
              <a:rPr lang="nl-NL" dirty="0"/>
              <a:t>Nieuwe periode van </a:t>
            </a:r>
            <a:r>
              <a:rPr lang="nl-NL" b="1" dirty="0"/>
              <a:t>zeven</a:t>
            </a:r>
            <a:r>
              <a:rPr lang="nl-NL" dirty="0"/>
              <a:t> jaar (2021 – 2027)</a:t>
            </a:r>
          </a:p>
          <a:p>
            <a:r>
              <a:rPr lang="nl-NL" b="1" dirty="0"/>
              <a:t>Begroting</a:t>
            </a:r>
            <a:r>
              <a:rPr lang="nl-NL" dirty="0"/>
              <a:t> Euro 26,2 miljard (2014 – 2020 Euro 14,7 miljard) </a:t>
            </a:r>
          </a:p>
          <a:p>
            <a:r>
              <a:rPr lang="nl-NL" b="1" dirty="0"/>
              <a:t>33 Programmalanden</a:t>
            </a:r>
            <a:r>
              <a:rPr lang="nl-NL" dirty="0"/>
              <a:t> 27 EU-lidstaten, Noorwegen, IJsland, Liechtenstein, Servië, Noord-Macedonië en Turkije</a:t>
            </a:r>
            <a:r>
              <a:rPr lang="nl-NL" sz="1400" dirty="0"/>
              <a:t>*</a:t>
            </a:r>
          </a:p>
          <a:p>
            <a:pPr marL="0" indent="0">
              <a:buNone/>
            </a:pPr>
            <a:endParaRPr lang="nl-NL" sz="1400" dirty="0"/>
          </a:p>
          <a:p>
            <a:pPr marL="0" indent="0" algn="ctr">
              <a:buNone/>
            </a:pPr>
            <a:r>
              <a:rPr lang="nl-NL" b="1" i="1" dirty="0">
                <a:solidFill>
                  <a:schemeClr val="accent1"/>
                </a:solidFill>
                <a:ea typeface="+mj-ea"/>
                <a:cs typeface="+mj-cs"/>
              </a:rPr>
              <a:t>Erasmus+ levert een bijdrage aan duurzame groei, goede banen, sociale cohesie, innovatie, versterking van de Europese identiteit en actief burgerschap</a:t>
            </a:r>
          </a:p>
          <a:p>
            <a:pPr marL="0" indent="0">
              <a:buNone/>
            </a:pPr>
            <a:endParaRPr lang="nl-NL" dirty="0"/>
          </a:p>
          <a:p>
            <a:pPr marL="0" indent="0">
              <a:buNone/>
            </a:pPr>
            <a:r>
              <a:rPr lang="nl-NL" sz="1400" dirty="0"/>
              <a:t>* UK: géén programma of partnerland meer in nieuwe programma (</a:t>
            </a:r>
            <a:r>
              <a:rPr lang="nl-NL" sz="1400" dirty="0" err="1"/>
              <a:t>muv</a:t>
            </a:r>
            <a:r>
              <a:rPr lang="nl-NL" sz="1400" dirty="0"/>
              <a:t> KA2) - voor lopende projecten verandert niets.</a:t>
            </a:r>
          </a:p>
          <a:p>
            <a:pPr marL="0" indent="0">
              <a:buNone/>
            </a:pPr>
            <a:endParaRPr lang="nl-NL" dirty="0"/>
          </a:p>
        </p:txBody>
      </p:sp>
      <p:sp>
        <p:nvSpPr>
          <p:cNvPr id="4" name="Tijdelijke aanduiding voor dianummer 3">
            <a:extLst>
              <a:ext uri="{FF2B5EF4-FFF2-40B4-BE49-F238E27FC236}">
                <a16:creationId xmlns:a16="http://schemas.microsoft.com/office/drawing/2014/main" id="{639B46D6-04A9-4D8C-AC14-847EDA58576B}"/>
              </a:ext>
            </a:extLst>
          </p:cNvPr>
          <p:cNvSpPr>
            <a:spLocks noGrp="1"/>
          </p:cNvSpPr>
          <p:nvPr>
            <p:ph type="sldNum" sz="quarter" idx="12"/>
          </p:nvPr>
        </p:nvSpPr>
        <p:spPr/>
        <p:txBody>
          <a:bodyPr/>
          <a:lstStyle/>
          <a:p>
            <a:fld id="{EF1C9C24-E769-3F43-B781-492D74B72FCA}" type="slidenum">
              <a:rPr lang="nl-NL" smtClean="0"/>
              <a:pPr/>
              <a:t>3</a:t>
            </a:fld>
            <a:endParaRPr lang="nl-NL" dirty="0"/>
          </a:p>
        </p:txBody>
      </p:sp>
    </p:spTree>
    <p:extLst>
      <p:ext uri="{BB962C8B-B14F-4D97-AF65-F5344CB8AC3E}">
        <p14:creationId xmlns:p14="http://schemas.microsoft.com/office/powerpoint/2010/main" val="37204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DBFFCB-92A8-4AF8-BB16-8DF8B57E7E72}"/>
              </a:ext>
            </a:extLst>
          </p:cNvPr>
          <p:cNvSpPr>
            <a:spLocks noGrp="1"/>
          </p:cNvSpPr>
          <p:nvPr>
            <p:ph type="title"/>
          </p:nvPr>
        </p:nvSpPr>
        <p:spPr/>
        <p:txBody>
          <a:bodyPr/>
          <a:lstStyle/>
          <a:p>
            <a:r>
              <a:rPr lang="nl-NL" dirty="0"/>
              <a:t>PRIORITEITEN ERASMUS+ 2021 - 2027</a:t>
            </a:r>
          </a:p>
        </p:txBody>
      </p:sp>
      <p:sp>
        <p:nvSpPr>
          <p:cNvPr id="4" name="Tijdelijke aanduiding voor dianummer 3">
            <a:extLst>
              <a:ext uri="{FF2B5EF4-FFF2-40B4-BE49-F238E27FC236}">
                <a16:creationId xmlns:a16="http://schemas.microsoft.com/office/drawing/2014/main" id="{5A829C39-70A7-4F18-B5CB-A081531D4919}"/>
              </a:ext>
            </a:extLst>
          </p:cNvPr>
          <p:cNvSpPr>
            <a:spLocks noGrp="1"/>
          </p:cNvSpPr>
          <p:nvPr>
            <p:ph type="sldNum" sz="quarter" idx="12"/>
          </p:nvPr>
        </p:nvSpPr>
        <p:spPr/>
        <p:txBody>
          <a:bodyPr/>
          <a:lstStyle/>
          <a:p>
            <a:fld id="{EF1C9C24-E769-3F43-B781-492D74B72FCA}" type="slidenum">
              <a:rPr lang="nl-NL" smtClean="0"/>
              <a:pPr/>
              <a:t>4</a:t>
            </a:fld>
            <a:endParaRPr lang="nl-NL" dirty="0"/>
          </a:p>
        </p:txBody>
      </p:sp>
      <p:pic>
        <p:nvPicPr>
          <p:cNvPr id="5" name="Afbeelding 4">
            <a:extLst>
              <a:ext uri="{FF2B5EF4-FFF2-40B4-BE49-F238E27FC236}">
                <a16:creationId xmlns:a16="http://schemas.microsoft.com/office/drawing/2014/main" id="{128C94F7-E8BD-4893-8DA4-D2559B758AF3}"/>
              </a:ext>
            </a:extLst>
          </p:cNvPr>
          <p:cNvPicPr>
            <a:picLocks noChangeAspect="1"/>
          </p:cNvPicPr>
          <p:nvPr/>
        </p:nvPicPr>
        <p:blipFill>
          <a:blip r:embed="rId3"/>
          <a:stretch>
            <a:fillRect/>
          </a:stretch>
        </p:blipFill>
        <p:spPr>
          <a:xfrm>
            <a:off x="1212475" y="2789010"/>
            <a:ext cx="9195436" cy="3630850"/>
          </a:xfrm>
          <a:prstGeom prst="rect">
            <a:avLst/>
          </a:prstGeom>
        </p:spPr>
      </p:pic>
    </p:spTree>
    <p:extLst>
      <p:ext uri="{BB962C8B-B14F-4D97-AF65-F5344CB8AC3E}">
        <p14:creationId xmlns:p14="http://schemas.microsoft.com/office/powerpoint/2010/main" val="4106419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6BF72-D5F2-4264-B177-E0DBAEC676CC}"/>
              </a:ext>
            </a:extLst>
          </p:cNvPr>
          <p:cNvSpPr>
            <a:spLocks noGrp="1"/>
          </p:cNvSpPr>
          <p:nvPr>
            <p:ph type="title"/>
          </p:nvPr>
        </p:nvSpPr>
        <p:spPr/>
        <p:txBody>
          <a:bodyPr/>
          <a:lstStyle/>
          <a:p>
            <a:r>
              <a:rPr lang="nl-NL" dirty="0"/>
              <a:t>ERASMUS+ JEUGD VERGROOT JE WERELD!</a:t>
            </a:r>
          </a:p>
        </p:txBody>
      </p:sp>
      <p:sp>
        <p:nvSpPr>
          <p:cNvPr id="3" name="Tijdelijke aanduiding voor inhoud 2">
            <a:extLst>
              <a:ext uri="{FF2B5EF4-FFF2-40B4-BE49-F238E27FC236}">
                <a16:creationId xmlns:a16="http://schemas.microsoft.com/office/drawing/2014/main" id="{0A30BBCA-9AAC-43A5-A2DA-02D65417DAC1}"/>
              </a:ext>
            </a:extLst>
          </p:cNvPr>
          <p:cNvSpPr>
            <a:spLocks noGrp="1"/>
          </p:cNvSpPr>
          <p:nvPr>
            <p:ph idx="1"/>
          </p:nvPr>
        </p:nvSpPr>
        <p:spPr>
          <a:xfrm>
            <a:off x="1127124" y="3249700"/>
            <a:ext cx="9937750" cy="632492"/>
          </a:xfrm>
        </p:spPr>
        <p:txBody>
          <a:bodyPr numCol="1">
            <a:normAutofit/>
          </a:bodyPr>
          <a:lstStyle/>
          <a:p>
            <a:r>
              <a:rPr lang="nl-NL" dirty="0"/>
              <a:t>Europese Jongerenstrategie: Jongeren beschikken over nodige middelen om te participeren in de samenleving</a:t>
            </a:r>
          </a:p>
          <a:p>
            <a:endParaRPr lang="nl-NL" dirty="0"/>
          </a:p>
          <a:p>
            <a:endParaRPr lang="nl-NL" dirty="0"/>
          </a:p>
        </p:txBody>
      </p:sp>
      <p:sp>
        <p:nvSpPr>
          <p:cNvPr id="4" name="Tijdelijke aanduiding voor dianummer 3">
            <a:extLst>
              <a:ext uri="{FF2B5EF4-FFF2-40B4-BE49-F238E27FC236}">
                <a16:creationId xmlns:a16="http://schemas.microsoft.com/office/drawing/2014/main" id="{639B46D6-04A9-4D8C-AC14-847EDA58576B}"/>
              </a:ext>
            </a:extLst>
          </p:cNvPr>
          <p:cNvSpPr>
            <a:spLocks noGrp="1"/>
          </p:cNvSpPr>
          <p:nvPr>
            <p:ph type="sldNum" sz="quarter" idx="12"/>
          </p:nvPr>
        </p:nvSpPr>
        <p:spPr/>
        <p:txBody>
          <a:bodyPr/>
          <a:lstStyle/>
          <a:p>
            <a:fld id="{EF1C9C24-E769-3F43-B781-492D74B72FCA}" type="slidenum">
              <a:rPr lang="nl-NL" smtClean="0"/>
              <a:pPr/>
              <a:t>5</a:t>
            </a:fld>
            <a:endParaRPr lang="nl-NL" dirty="0"/>
          </a:p>
        </p:txBody>
      </p:sp>
      <p:sp>
        <p:nvSpPr>
          <p:cNvPr id="5" name="Tekstvak 4">
            <a:extLst>
              <a:ext uri="{FF2B5EF4-FFF2-40B4-BE49-F238E27FC236}">
                <a16:creationId xmlns:a16="http://schemas.microsoft.com/office/drawing/2014/main" id="{65868998-DB0D-4489-BCCD-E5D4281A2A24}"/>
              </a:ext>
            </a:extLst>
          </p:cNvPr>
          <p:cNvSpPr txBox="1"/>
          <p:nvPr/>
        </p:nvSpPr>
        <p:spPr>
          <a:xfrm>
            <a:off x="1127125" y="4052985"/>
            <a:ext cx="10493829" cy="923330"/>
          </a:xfrm>
          <a:prstGeom prst="rect">
            <a:avLst/>
          </a:prstGeom>
          <a:noFill/>
        </p:spPr>
        <p:txBody>
          <a:bodyPr wrap="square" numCol="2" rtlCol="0">
            <a:spAutoFit/>
          </a:bodyPr>
          <a:lstStyle/>
          <a:p>
            <a:pPr marL="182563" indent="-182563">
              <a:buClr>
                <a:srgbClr val="E4702A"/>
              </a:buClr>
              <a:buFont typeface="Wingdings" panose="05000000000000000000" pitchFamily="2" charset="2"/>
              <a:buChar char="§"/>
            </a:pPr>
            <a:r>
              <a:rPr lang="nl-NL" dirty="0">
                <a:latin typeface="Verdana" panose="020B0604030504040204" pitchFamily="34" charset="0"/>
              </a:rPr>
              <a:t>Erasmus+ Jeugd biedt jongeren, jongerenwerkers en organisaties kans om zich te ontwikkelen</a:t>
            </a:r>
          </a:p>
          <a:p>
            <a:pPr marL="285750" indent="-198438">
              <a:buClr>
                <a:srgbClr val="E4702A"/>
              </a:buClr>
              <a:buFont typeface="Wingdings" panose="05000000000000000000" pitchFamily="2" charset="2"/>
              <a:buChar char="§"/>
            </a:pPr>
            <a:r>
              <a:rPr lang="nl-NL" dirty="0">
                <a:latin typeface="Verdana" panose="020B0604030504040204" pitchFamily="34" charset="0"/>
              </a:rPr>
              <a:t>Projecten voor en door jongeren</a:t>
            </a:r>
          </a:p>
        </p:txBody>
      </p:sp>
      <p:sp>
        <p:nvSpPr>
          <p:cNvPr id="6" name="Tekstvak 5">
            <a:extLst>
              <a:ext uri="{FF2B5EF4-FFF2-40B4-BE49-F238E27FC236}">
                <a16:creationId xmlns:a16="http://schemas.microsoft.com/office/drawing/2014/main" id="{554ABAFA-6F7A-49DD-893F-46FA507CCEBF}"/>
              </a:ext>
            </a:extLst>
          </p:cNvPr>
          <p:cNvSpPr txBox="1"/>
          <p:nvPr/>
        </p:nvSpPr>
        <p:spPr>
          <a:xfrm>
            <a:off x="1127125" y="5147108"/>
            <a:ext cx="10672989" cy="1474250"/>
          </a:xfrm>
          <a:prstGeom prst="rect">
            <a:avLst/>
          </a:prstGeom>
          <a:noFill/>
        </p:spPr>
        <p:txBody>
          <a:bodyPr wrap="square" numCol="2" rtlCol="0">
            <a:spAutoFit/>
          </a:bodyPr>
          <a:lstStyle/>
          <a:p>
            <a:pPr marL="228600" indent="-228600" defTabSz="914400">
              <a:lnSpc>
                <a:spcPct val="90000"/>
              </a:lnSpc>
              <a:spcBef>
                <a:spcPts val="1000"/>
              </a:spcBef>
              <a:buClr>
                <a:schemeClr val="accent1"/>
              </a:buClr>
              <a:buFont typeface="Wingdings" pitchFamily="2" charset="2"/>
              <a:buChar char="§"/>
            </a:pPr>
            <a:r>
              <a:rPr lang="nl-NL" dirty="0">
                <a:latin typeface="Verdana" panose="020B0604030504040204" pitchFamily="34" charset="0"/>
              </a:rPr>
              <a:t>Competenties en vaardigheden vergroten</a:t>
            </a:r>
          </a:p>
          <a:p>
            <a:pPr marL="228600" indent="-228600" defTabSz="914400">
              <a:lnSpc>
                <a:spcPct val="90000"/>
              </a:lnSpc>
              <a:spcBef>
                <a:spcPts val="1000"/>
              </a:spcBef>
              <a:buClr>
                <a:schemeClr val="accent1"/>
              </a:buClr>
              <a:buFont typeface="Wingdings" pitchFamily="2" charset="2"/>
              <a:buChar char="§"/>
            </a:pPr>
            <a:r>
              <a:rPr lang="nl-NL" dirty="0">
                <a:latin typeface="Verdana" panose="020B0604030504040204" pitchFamily="34" charset="0"/>
              </a:rPr>
              <a:t>Inclusie en diversiteit vergroten</a:t>
            </a:r>
          </a:p>
          <a:p>
            <a:pPr marL="228600" indent="-228600" defTabSz="914400">
              <a:lnSpc>
                <a:spcPct val="90000"/>
              </a:lnSpc>
              <a:spcBef>
                <a:spcPts val="1000"/>
              </a:spcBef>
              <a:buClr>
                <a:schemeClr val="accent1"/>
              </a:buClr>
              <a:buFont typeface="Wingdings" pitchFamily="2" charset="2"/>
              <a:buChar char="§"/>
            </a:pPr>
            <a:endParaRPr lang="nl-NL" dirty="0">
              <a:latin typeface="Verdana" panose="020B0604030504040204" pitchFamily="34" charset="0"/>
            </a:endParaRPr>
          </a:p>
          <a:p>
            <a:pPr marL="228600" indent="-228600" defTabSz="914400">
              <a:lnSpc>
                <a:spcPct val="90000"/>
              </a:lnSpc>
              <a:spcBef>
                <a:spcPts val="1000"/>
              </a:spcBef>
              <a:buClr>
                <a:schemeClr val="accent1"/>
              </a:buClr>
              <a:buFont typeface="Wingdings" pitchFamily="2" charset="2"/>
              <a:buChar char="§"/>
            </a:pPr>
            <a:endParaRPr lang="nl-NL" dirty="0">
              <a:latin typeface="Verdana" panose="020B0604030504040204" pitchFamily="34" charset="0"/>
            </a:endParaRPr>
          </a:p>
          <a:p>
            <a:pPr marL="228600" indent="-228600" defTabSz="914400">
              <a:lnSpc>
                <a:spcPct val="90000"/>
              </a:lnSpc>
              <a:spcBef>
                <a:spcPts val="1000"/>
              </a:spcBef>
              <a:buClr>
                <a:schemeClr val="accent1"/>
              </a:buClr>
              <a:buFont typeface="Wingdings" pitchFamily="2" charset="2"/>
              <a:buChar char="§"/>
            </a:pPr>
            <a:r>
              <a:rPr lang="nl-NL" dirty="0">
                <a:latin typeface="Verdana" panose="020B0604030504040204" pitchFamily="34" charset="0"/>
              </a:rPr>
              <a:t>Jongerenparticipatie stimuleren</a:t>
            </a:r>
          </a:p>
          <a:p>
            <a:pPr marL="228600" indent="-228600" defTabSz="914400">
              <a:lnSpc>
                <a:spcPct val="90000"/>
              </a:lnSpc>
              <a:spcBef>
                <a:spcPts val="1000"/>
              </a:spcBef>
              <a:buClr>
                <a:schemeClr val="accent1"/>
              </a:buClr>
              <a:buFont typeface="Wingdings" pitchFamily="2" charset="2"/>
              <a:buChar char="§"/>
            </a:pPr>
            <a:r>
              <a:rPr lang="nl-NL" dirty="0">
                <a:latin typeface="Verdana" panose="020B0604030504040204" pitchFamily="34" charset="0"/>
              </a:rPr>
              <a:t>Kwaliteit van het jongerenwerk verbeteren</a:t>
            </a:r>
          </a:p>
        </p:txBody>
      </p:sp>
      <p:sp>
        <p:nvSpPr>
          <p:cNvPr id="7" name="Tekstvak 6">
            <a:extLst>
              <a:ext uri="{FF2B5EF4-FFF2-40B4-BE49-F238E27FC236}">
                <a16:creationId xmlns:a16="http://schemas.microsoft.com/office/drawing/2014/main" id="{E390AAB9-1045-4240-802B-655639FDCC3E}"/>
              </a:ext>
            </a:extLst>
          </p:cNvPr>
          <p:cNvSpPr txBox="1"/>
          <p:nvPr/>
        </p:nvSpPr>
        <p:spPr>
          <a:xfrm>
            <a:off x="1127124" y="6053491"/>
            <a:ext cx="8478429" cy="618631"/>
          </a:xfrm>
          <a:prstGeom prst="rect">
            <a:avLst/>
          </a:prstGeom>
          <a:noFill/>
        </p:spPr>
        <p:txBody>
          <a:bodyPr wrap="square" rtlCol="0">
            <a:spAutoFit/>
          </a:bodyPr>
          <a:lstStyle/>
          <a:p>
            <a:pPr marL="228600" indent="-228600" defTabSz="914400">
              <a:lnSpc>
                <a:spcPct val="90000"/>
              </a:lnSpc>
              <a:spcBef>
                <a:spcPts val="1000"/>
              </a:spcBef>
              <a:buClr>
                <a:schemeClr val="accent1"/>
              </a:buClr>
              <a:buFont typeface="Wingdings" pitchFamily="2" charset="2"/>
              <a:buChar char="§"/>
            </a:pPr>
            <a:r>
              <a:rPr lang="nl-NL" dirty="0">
                <a:latin typeface="Verdana" panose="020B0604030504040204" pitchFamily="34" charset="0"/>
              </a:rPr>
              <a:t>Werken met niet-formele leermethoden</a:t>
            </a:r>
          </a:p>
          <a:p>
            <a:endParaRPr lang="nl-NL" dirty="0"/>
          </a:p>
        </p:txBody>
      </p:sp>
    </p:spTree>
    <p:extLst>
      <p:ext uri="{BB962C8B-B14F-4D97-AF65-F5344CB8AC3E}">
        <p14:creationId xmlns:p14="http://schemas.microsoft.com/office/powerpoint/2010/main" val="426929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77D3A-1F18-4B53-8808-975C251B1395}"/>
              </a:ext>
            </a:extLst>
          </p:cNvPr>
          <p:cNvSpPr>
            <a:spLocks noGrp="1"/>
          </p:cNvSpPr>
          <p:nvPr>
            <p:ph type="title"/>
          </p:nvPr>
        </p:nvSpPr>
        <p:spPr/>
        <p:txBody>
          <a:bodyPr/>
          <a:lstStyle/>
          <a:p>
            <a:r>
              <a:rPr lang="nl-NL" dirty="0"/>
              <a:t>SUBSIDIELIJNEN ERASMUS+ JEUGD 2021</a:t>
            </a:r>
          </a:p>
        </p:txBody>
      </p:sp>
      <p:sp>
        <p:nvSpPr>
          <p:cNvPr id="3" name="Tijdelijke aanduiding voor inhoud 2">
            <a:extLst>
              <a:ext uri="{FF2B5EF4-FFF2-40B4-BE49-F238E27FC236}">
                <a16:creationId xmlns:a16="http://schemas.microsoft.com/office/drawing/2014/main" id="{66D94656-FACE-4B37-8F69-D485BFC310F3}"/>
              </a:ext>
            </a:extLst>
          </p:cNvPr>
          <p:cNvSpPr>
            <a:spLocks noGrp="1"/>
          </p:cNvSpPr>
          <p:nvPr>
            <p:ph idx="1"/>
          </p:nvPr>
        </p:nvSpPr>
        <p:spPr/>
        <p:txBody>
          <a:bodyPr>
            <a:normAutofit/>
          </a:bodyPr>
          <a:lstStyle/>
          <a:p>
            <a:r>
              <a:rPr lang="nl-NL" dirty="0"/>
              <a:t>Jongerenuitwisselingen</a:t>
            </a:r>
          </a:p>
          <a:p>
            <a:r>
              <a:rPr lang="nl-NL" dirty="0"/>
              <a:t>Mobiliteitsprojecten voor Jongerenwerkers</a:t>
            </a:r>
          </a:p>
          <a:p>
            <a:r>
              <a:rPr lang="nl-NL" dirty="0"/>
              <a:t>Jongerenparticipatie</a:t>
            </a:r>
          </a:p>
          <a:p>
            <a:endParaRPr lang="nl-NL" dirty="0"/>
          </a:p>
          <a:p>
            <a:r>
              <a:rPr lang="nl-NL" dirty="0"/>
              <a:t>Samenwerkingspartnerschappen</a:t>
            </a:r>
          </a:p>
          <a:p>
            <a:r>
              <a:rPr lang="nl-NL" dirty="0"/>
              <a:t>Kleinschalige partnerschappen</a:t>
            </a:r>
          </a:p>
          <a:p>
            <a:endParaRPr lang="nl-NL" dirty="0"/>
          </a:p>
          <a:p>
            <a:r>
              <a:rPr lang="nl-NL" dirty="0" err="1"/>
              <a:t>DiscoverEU</a:t>
            </a:r>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90D5A0D2-75B9-4820-B45C-DEE60010B6A4}"/>
              </a:ext>
            </a:extLst>
          </p:cNvPr>
          <p:cNvSpPr>
            <a:spLocks noGrp="1"/>
          </p:cNvSpPr>
          <p:nvPr>
            <p:ph type="sldNum" sz="quarter" idx="12"/>
          </p:nvPr>
        </p:nvSpPr>
        <p:spPr/>
        <p:txBody>
          <a:bodyPr/>
          <a:lstStyle/>
          <a:p>
            <a:fld id="{EF1C9C24-E769-3F43-B781-492D74B72FCA}" type="slidenum">
              <a:rPr lang="nl-NL" smtClean="0"/>
              <a:pPr/>
              <a:t>6</a:t>
            </a:fld>
            <a:endParaRPr lang="nl-NL" dirty="0"/>
          </a:p>
        </p:txBody>
      </p:sp>
      <p:pic>
        <p:nvPicPr>
          <p:cNvPr id="7" name="Afbeelding 6">
            <a:extLst>
              <a:ext uri="{FF2B5EF4-FFF2-40B4-BE49-F238E27FC236}">
                <a16:creationId xmlns:a16="http://schemas.microsoft.com/office/drawing/2014/main" id="{EA512C2F-B6BF-46F3-96BD-74BFC5649E06}"/>
              </a:ext>
            </a:extLst>
          </p:cNvPr>
          <p:cNvPicPr>
            <a:picLocks noChangeAspect="1"/>
          </p:cNvPicPr>
          <p:nvPr/>
        </p:nvPicPr>
        <p:blipFill>
          <a:blip r:embed="rId3"/>
          <a:stretch>
            <a:fillRect/>
          </a:stretch>
        </p:blipFill>
        <p:spPr>
          <a:xfrm>
            <a:off x="8012525" y="4864237"/>
            <a:ext cx="2956947" cy="786548"/>
          </a:xfrm>
          <a:prstGeom prst="rect">
            <a:avLst/>
          </a:prstGeom>
        </p:spPr>
      </p:pic>
      <p:sp>
        <p:nvSpPr>
          <p:cNvPr id="11" name="Tekstvak 10">
            <a:extLst>
              <a:ext uri="{FF2B5EF4-FFF2-40B4-BE49-F238E27FC236}">
                <a16:creationId xmlns:a16="http://schemas.microsoft.com/office/drawing/2014/main" id="{4DCF6C01-17DD-450C-9B82-F43F4A73194E}"/>
              </a:ext>
            </a:extLst>
          </p:cNvPr>
          <p:cNvSpPr txBox="1"/>
          <p:nvPr/>
        </p:nvSpPr>
        <p:spPr>
          <a:xfrm>
            <a:off x="7916726" y="5711618"/>
            <a:ext cx="3352173" cy="861774"/>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
            </a:pPr>
            <a:r>
              <a:rPr lang="nl-NL" sz="1600" dirty="0"/>
              <a:t>Europees Vrijwilligerswerk</a:t>
            </a:r>
          </a:p>
          <a:p>
            <a:pPr marL="285750" indent="-285750">
              <a:buClr>
                <a:schemeClr val="accent3">
                  <a:lumMod val="75000"/>
                </a:schemeClr>
              </a:buClr>
              <a:buFont typeface="Wingdings" panose="05000000000000000000" pitchFamily="2" charset="2"/>
              <a:buChar char="§"/>
            </a:pPr>
            <a:r>
              <a:rPr lang="nl-NL" sz="1600" dirty="0"/>
              <a:t>Solidariteitsprojecten</a:t>
            </a:r>
          </a:p>
          <a:p>
            <a:endParaRPr lang="nl-NL" dirty="0"/>
          </a:p>
        </p:txBody>
      </p:sp>
    </p:spTree>
    <p:extLst>
      <p:ext uri="{BB962C8B-B14F-4D97-AF65-F5344CB8AC3E}">
        <p14:creationId xmlns:p14="http://schemas.microsoft.com/office/powerpoint/2010/main" val="290108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7CC87-4A16-401C-ADC3-730C7EB13168}"/>
              </a:ext>
            </a:extLst>
          </p:cNvPr>
          <p:cNvSpPr>
            <a:spLocks noGrp="1"/>
          </p:cNvSpPr>
          <p:nvPr>
            <p:ph type="title"/>
          </p:nvPr>
        </p:nvSpPr>
        <p:spPr/>
        <p:txBody>
          <a:bodyPr/>
          <a:lstStyle/>
          <a:p>
            <a:pPr algn="ctr"/>
            <a:r>
              <a:rPr lang="nl-NL" dirty="0"/>
              <a:t>Jongerenuitwisselingen</a:t>
            </a:r>
            <a:br>
              <a:rPr lang="nl-NL" dirty="0"/>
            </a:br>
            <a:endParaRPr lang="nl-NL" dirty="0"/>
          </a:p>
        </p:txBody>
      </p:sp>
      <p:sp>
        <p:nvSpPr>
          <p:cNvPr id="3" name="Tijdelijke aanduiding voor inhoud 2">
            <a:extLst>
              <a:ext uri="{FF2B5EF4-FFF2-40B4-BE49-F238E27FC236}">
                <a16:creationId xmlns:a16="http://schemas.microsoft.com/office/drawing/2014/main" id="{2AD7CBA2-B4C7-4F35-853E-AA5AEDBED348}"/>
              </a:ext>
            </a:extLst>
          </p:cNvPr>
          <p:cNvSpPr>
            <a:spLocks noGrp="1"/>
          </p:cNvSpPr>
          <p:nvPr>
            <p:ph idx="1"/>
          </p:nvPr>
        </p:nvSpPr>
        <p:spPr/>
        <p:txBody>
          <a:bodyPr>
            <a:normAutofit/>
          </a:bodyPr>
          <a:lstStyle/>
          <a:p>
            <a:r>
              <a:rPr lang="nl-NL" dirty="0"/>
              <a:t>Projecten waarin jongeren uit verschillende landen bij elkaar komen om uit te wisselen en te leren buiten het formele onderwijs systeem om</a:t>
            </a:r>
          </a:p>
          <a:p>
            <a:pPr marL="0" indent="0">
              <a:buNone/>
            </a:pPr>
            <a:endParaRPr lang="nl-NL" dirty="0"/>
          </a:p>
          <a:p>
            <a:pPr marL="0" indent="0">
              <a:buNone/>
            </a:pPr>
            <a:r>
              <a:rPr lang="nl-NL" dirty="0"/>
              <a:t>Nieuw:</a:t>
            </a:r>
          </a:p>
          <a:p>
            <a:r>
              <a:rPr lang="nl-NL" dirty="0"/>
              <a:t>Per aanvrager, per subsidielijn en per ronde kan maximaal één projectaanvraag toegekend worden</a:t>
            </a:r>
          </a:p>
          <a:p>
            <a:r>
              <a:rPr lang="nl-NL" dirty="0"/>
              <a:t>Geen combinatieprojecten meer mogelijk (waarin binnen een project jongerenuitwisseling en mobiliteit van jongerenwerkers worden gecombineerd)</a:t>
            </a:r>
          </a:p>
        </p:txBody>
      </p:sp>
      <p:sp>
        <p:nvSpPr>
          <p:cNvPr id="4" name="Tijdelijke aanduiding voor dianummer 3">
            <a:extLst>
              <a:ext uri="{FF2B5EF4-FFF2-40B4-BE49-F238E27FC236}">
                <a16:creationId xmlns:a16="http://schemas.microsoft.com/office/drawing/2014/main" id="{0471FF9C-F33A-44BF-8831-044C6575F256}"/>
              </a:ext>
            </a:extLst>
          </p:cNvPr>
          <p:cNvSpPr>
            <a:spLocks noGrp="1"/>
          </p:cNvSpPr>
          <p:nvPr>
            <p:ph type="sldNum" sz="quarter" idx="12"/>
          </p:nvPr>
        </p:nvSpPr>
        <p:spPr/>
        <p:txBody>
          <a:bodyPr/>
          <a:lstStyle/>
          <a:p>
            <a:fld id="{EF1C9C24-E769-3F43-B781-492D74B72FCA}" type="slidenum">
              <a:rPr lang="nl-NL" smtClean="0"/>
              <a:pPr/>
              <a:t>7</a:t>
            </a:fld>
            <a:endParaRPr lang="nl-NL" dirty="0"/>
          </a:p>
        </p:txBody>
      </p:sp>
    </p:spTree>
    <p:extLst>
      <p:ext uri="{BB962C8B-B14F-4D97-AF65-F5344CB8AC3E}">
        <p14:creationId xmlns:p14="http://schemas.microsoft.com/office/powerpoint/2010/main" val="23256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7CC87-4A16-401C-ADC3-730C7EB13168}"/>
              </a:ext>
            </a:extLst>
          </p:cNvPr>
          <p:cNvSpPr>
            <a:spLocks noGrp="1"/>
          </p:cNvSpPr>
          <p:nvPr>
            <p:ph type="title"/>
          </p:nvPr>
        </p:nvSpPr>
        <p:spPr/>
        <p:txBody>
          <a:bodyPr/>
          <a:lstStyle/>
          <a:p>
            <a:pPr algn="ctr"/>
            <a:r>
              <a:rPr lang="nl-NL" dirty="0"/>
              <a:t>Jongerenuitwisselingen</a:t>
            </a:r>
            <a:br>
              <a:rPr lang="nl-NL" dirty="0"/>
            </a:br>
            <a:endParaRPr lang="nl-NL" dirty="0"/>
          </a:p>
        </p:txBody>
      </p:sp>
      <p:sp>
        <p:nvSpPr>
          <p:cNvPr id="3" name="Tijdelijke aanduiding voor inhoud 2">
            <a:extLst>
              <a:ext uri="{FF2B5EF4-FFF2-40B4-BE49-F238E27FC236}">
                <a16:creationId xmlns:a16="http://schemas.microsoft.com/office/drawing/2014/main" id="{2AD7CBA2-B4C7-4F35-853E-AA5AEDBED348}"/>
              </a:ext>
            </a:extLst>
          </p:cNvPr>
          <p:cNvSpPr>
            <a:spLocks noGrp="1"/>
          </p:cNvSpPr>
          <p:nvPr>
            <p:ph idx="1"/>
          </p:nvPr>
        </p:nvSpPr>
        <p:spPr/>
        <p:txBody>
          <a:bodyPr>
            <a:normAutofit/>
          </a:bodyPr>
          <a:lstStyle/>
          <a:p>
            <a:r>
              <a:rPr lang="nl-NL" dirty="0"/>
              <a:t>Mobiliteitsprojecten die jongeren niet-formele leerervaringen bieden, met als doel jongeren te betrekken en te empoweren om actieve burgers te worden, te verbinden met ‘Europa’ en hen te helpen om competenties te verwerven en ontwikkelen (persoonlijke ontwikkeling en professionele ontwikkeling).</a:t>
            </a:r>
          </a:p>
          <a:p>
            <a:endParaRPr lang="nl-NL" dirty="0"/>
          </a:p>
          <a:p>
            <a:r>
              <a:rPr lang="nl-NL" dirty="0"/>
              <a:t>Toegankelijk voor alle jongeren, maar speciaal voor jongeren met minder mogelijkheden</a:t>
            </a:r>
          </a:p>
          <a:p>
            <a:pPr marL="0" indent="0">
              <a:buNone/>
            </a:pPr>
            <a:endParaRPr lang="nl-NL" dirty="0"/>
          </a:p>
          <a:p>
            <a:pPr marL="0"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0471FF9C-F33A-44BF-8831-044C6575F256}"/>
              </a:ext>
            </a:extLst>
          </p:cNvPr>
          <p:cNvSpPr>
            <a:spLocks noGrp="1"/>
          </p:cNvSpPr>
          <p:nvPr>
            <p:ph type="sldNum" sz="quarter" idx="12"/>
          </p:nvPr>
        </p:nvSpPr>
        <p:spPr/>
        <p:txBody>
          <a:bodyPr/>
          <a:lstStyle/>
          <a:p>
            <a:fld id="{EF1C9C24-E769-3F43-B781-492D74B72FCA}" type="slidenum">
              <a:rPr lang="nl-NL" smtClean="0"/>
              <a:pPr/>
              <a:t>8</a:t>
            </a:fld>
            <a:endParaRPr lang="nl-NL" dirty="0"/>
          </a:p>
        </p:txBody>
      </p:sp>
    </p:spTree>
    <p:extLst>
      <p:ext uri="{BB962C8B-B14F-4D97-AF65-F5344CB8AC3E}">
        <p14:creationId xmlns:p14="http://schemas.microsoft.com/office/powerpoint/2010/main" val="23235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45F49-A1D3-48E2-99AD-08163E976A2A}"/>
              </a:ext>
            </a:extLst>
          </p:cNvPr>
          <p:cNvSpPr>
            <a:spLocks noGrp="1"/>
          </p:cNvSpPr>
          <p:nvPr>
            <p:ph type="title"/>
          </p:nvPr>
        </p:nvSpPr>
        <p:spPr/>
        <p:txBody>
          <a:bodyPr/>
          <a:lstStyle/>
          <a:p>
            <a:r>
              <a:rPr lang="nl-NL" dirty="0"/>
              <a:t>DOELSTELLINGEN &amp; FOCUSPUNTEN</a:t>
            </a:r>
          </a:p>
        </p:txBody>
      </p:sp>
      <p:sp>
        <p:nvSpPr>
          <p:cNvPr id="3" name="Tijdelijke aanduiding voor inhoud 2">
            <a:extLst>
              <a:ext uri="{FF2B5EF4-FFF2-40B4-BE49-F238E27FC236}">
                <a16:creationId xmlns:a16="http://schemas.microsoft.com/office/drawing/2014/main" id="{B87F3039-EDB6-436B-A467-ACDA0DCDD3BE}"/>
              </a:ext>
            </a:extLst>
          </p:cNvPr>
          <p:cNvSpPr>
            <a:spLocks noGrp="1"/>
          </p:cNvSpPr>
          <p:nvPr>
            <p:ph idx="1"/>
          </p:nvPr>
        </p:nvSpPr>
        <p:spPr/>
        <p:txBody>
          <a:bodyPr>
            <a:normAutofit fontScale="92500" lnSpcReduction="10000"/>
          </a:bodyPr>
          <a:lstStyle/>
          <a:p>
            <a:r>
              <a:rPr lang="nl-NL" dirty="0"/>
              <a:t>Uitwisselingen zijn gericht op:</a:t>
            </a:r>
          </a:p>
          <a:p>
            <a:pPr lvl="1"/>
            <a:r>
              <a:rPr lang="nl-NL" dirty="0"/>
              <a:t>Intercultureel leren en interculturele dialoog: gevoel van Europeaan zijn bevorderen</a:t>
            </a:r>
          </a:p>
          <a:p>
            <a:pPr lvl="1"/>
            <a:r>
              <a:rPr lang="nl-NL" dirty="0"/>
              <a:t>Het ontwikkelen van vaardigheden en denkbeelden/attitude van jongeren </a:t>
            </a:r>
          </a:p>
          <a:p>
            <a:pPr lvl="1"/>
            <a:r>
              <a:rPr lang="nl-NL" dirty="0"/>
              <a:t>Het versterken van Europese waarden en het verminderen van vooroordelen en stereotypering</a:t>
            </a:r>
          </a:p>
          <a:p>
            <a:pPr lvl="1"/>
            <a:r>
              <a:rPr lang="nl-NL" dirty="0"/>
              <a:t>Het bewustmaken van wat maatschappelijk relevant is en hierdoor het stimuleren van betrokkenheid in de samenleving en actieve participatie</a:t>
            </a:r>
          </a:p>
          <a:p>
            <a:pPr marL="457200" lvl="1" indent="0">
              <a:buNone/>
            </a:pPr>
            <a:endParaRPr lang="nl-NL" dirty="0"/>
          </a:p>
          <a:p>
            <a:r>
              <a:rPr lang="nl-NL" dirty="0"/>
              <a:t>Uiteraard aandacht voor de programma-brede prioriteiten (inclusie &amp; diversiteit, groen, digitalisering, participatie in het democratisch leven)</a:t>
            </a:r>
          </a:p>
          <a:p>
            <a:r>
              <a:rPr lang="nl-NL" dirty="0"/>
              <a:t>Jongerenparticipatie is de kern van Jongerenuitwisselingen</a:t>
            </a:r>
          </a:p>
        </p:txBody>
      </p:sp>
      <p:sp>
        <p:nvSpPr>
          <p:cNvPr id="4" name="Tijdelijke aanduiding voor dianummer 3">
            <a:extLst>
              <a:ext uri="{FF2B5EF4-FFF2-40B4-BE49-F238E27FC236}">
                <a16:creationId xmlns:a16="http://schemas.microsoft.com/office/drawing/2014/main" id="{A987EE6A-DDED-4264-AF86-A8EEDFEDCA56}"/>
              </a:ext>
            </a:extLst>
          </p:cNvPr>
          <p:cNvSpPr>
            <a:spLocks noGrp="1"/>
          </p:cNvSpPr>
          <p:nvPr>
            <p:ph type="sldNum" sz="quarter" idx="12"/>
          </p:nvPr>
        </p:nvSpPr>
        <p:spPr/>
        <p:txBody>
          <a:bodyPr/>
          <a:lstStyle/>
          <a:p>
            <a:fld id="{EF1C9C24-E769-3F43-B781-492D74B72FCA}" type="slidenum">
              <a:rPr lang="nl-NL" smtClean="0"/>
              <a:pPr/>
              <a:t>9</a:t>
            </a:fld>
            <a:endParaRPr lang="nl-NL" dirty="0"/>
          </a:p>
        </p:txBody>
      </p:sp>
    </p:spTree>
    <p:extLst>
      <p:ext uri="{BB962C8B-B14F-4D97-AF65-F5344CB8AC3E}">
        <p14:creationId xmlns:p14="http://schemas.microsoft.com/office/powerpoint/2010/main" val="1842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Kantoorthema">
  <a:themeElements>
    <a:clrScheme name="Erasmus+">
      <a:dk1>
        <a:srgbClr val="37222E"/>
      </a:dk1>
      <a:lt1>
        <a:srgbClr val="FFFFFF"/>
      </a:lt1>
      <a:dk2>
        <a:srgbClr val="37222E"/>
      </a:dk2>
      <a:lt2>
        <a:srgbClr val="FFFFFF"/>
      </a:lt2>
      <a:accent1>
        <a:srgbClr val="E4702A"/>
      </a:accent1>
      <a:accent2>
        <a:srgbClr val="00A3DA"/>
      </a:accent2>
      <a:accent3>
        <a:srgbClr val="D8117D"/>
      </a:accent3>
      <a:accent4>
        <a:srgbClr val="84BE41"/>
      </a:accent4>
      <a:accent5>
        <a:srgbClr val="DB3E2A"/>
      </a:accent5>
      <a:accent6>
        <a:srgbClr val="003D25"/>
      </a:accent6>
      <a:hlink>
        <a:srgbClr val="174489"/>
      </a:hlink>
      <a:folHlink>
        <a:srgbClr val="8E2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9F39A68-788F-904D-A9D4-AE3B88AC7036}" vid="{BECD552C-AF24-884D-BF86-2590C82BF41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3254377CA08444BA55B735E4EB0B554" ma:contentTypeVersion="2" ma:contentTypeDescription="Een nieuw document maken." ma:contentTypeScope="" ma:versionID="4616228da2cc98f32620806ab9fdd48e">
  <xsd:schema xmlns:xsd="http://www.w3.org/2001/XMLSchema" xmlns:xs="http://www.w3.org/2001/XMLSchema" xmlns:p="http://schemas.microsoft.com/office/2006/metadata/properties" xmlns:ns2="6a97dc9e-19e8-4755-8b37-72091ae002b5" targetNamespace="http://schemas.microsoft.com/office/2006/metadata/properties" ma:root="true" ma:fieldsID="dc16051019cb0a4685e065b33fd7ea6a" ns2:_="">
    <xsd:import namespace="6a97dc9e-19e8-4755-8b37-72091ae002b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7dc9e-19e8-4755-8b37-72091ae002b5"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6a97dc9e-19e8-4755-8b37-72091ae002b5">U3VWS775HPJJ-311109419-604</_dlc_DocId>
    <_dlc_DocIdUrl xmlns="6a97dc9e-19e8-4755-8b37-72091ae002b5">
      <Url>https://samenwerken.nji.nl/programma/ErasmusPlusESC_2021-2027/_layouts/15/DocIdRedir.aspx?ID=U3VWS775HPJJ-311109419-604</Url>
      <Description>U3VWS775HPJJ-311109419-604</Description>
    </_dlc_DocIdUrl>
    <SharedWithUsers xmlns="6a97dc9e-19e8-4755-8b37-72091ae002b5">
      <UserInfo>
        <DisplayName>Unger, Mireille</DisplayName>
        <AccountId>40</AccountId>
        <AccountType/>
      </UserInfo>
      <UserInfo>
        <DisplayName>Reuver, Maikel de</DisplayName>
        <AccountId>99</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1DDF6B-0B72-4350-BA1D-0CD539EE88EC}">
  <ds:schemaRefs>
    <ds:schemaRef ds:uri="http://schemas.microsoft.com/sharepoint/events"/>
  </ds:schemaRefs>
</ds:datastoreItem>
</file>

<file path=customXml/itemProps2.xml><?xml version="1.0" encoding="utf-8"?>
<ds:datastoreItem xmlns:ds="http://schemas.openxmlformats.org/officeDocument/2006/customXml" ds:itemID="{9E8E14B0-A3CE-4A34-A4FB-B5CBA9ED7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97dc9e-19e8-4755-8b37-72091ae00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B659FD-2229-4C1C-AD4F-0742AA9FD3AE}">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a97dc9e-19e8-4755-8b37-72091ae002b5"/>
    <ds:schemaRef ds:uri="http://purl.org/dc/elements/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DDD96129-CAEA-4104-8864-8F28CE5C25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Erasmus+Jeugd_PowerPoint_Sjabloon_November2020</Template>
  <TotalTime>1317</TotalTime>
  <Words>4231</Words>
  <Application>Microsoft Office PowerPoint</Application>
  <PresentationFormat>Breedbeeld</PresentationFormat>
  <Paragraphs>378</Paragraphs>
  <Slides>20</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Verdana</vt:lpstr>
      <vt:lpstr>Wingdings</vt:lpstr>
      <vt:lpstr>ZemkeHandITC</vt:lpstr>
      <vt:lpstr>Kantoorthema</vt:lpstr>
      <vt:lpstr>Informatiebijeenkomst Jongerenuitwisselingen</vt:lpstr>
      <vt:lpstr>AGENDA</vt:lpstr>
      <vt:lpstr>ERASMUS+ ONDERWIJS, JEUGD EN SPORT</vt:lpstr>
      <vt:lpstr>PRIORITEITEN ERASMUS+ 2021 - 2027</vt:lpstr>
      <vt:lpstr>ERASMUS+ JEUGD VERGROOT JE WERELD!</vt:lpstr>
      <vt:lpstr>SUBSIDIELIJNEN ERASMUS+ JEUGD 2021</vt:lpstr>
      <vt:lpstr>Jongerenuitwisselingen </vt:lpstr>
      <vt:lpstr>Jongerenuitwisselingen </vt:lpstr>
      <vt:lpstr>DOELSTELLINGEN &amp; FOCUSPUNTEN</vt:lpstr>
      <vt:lpstr>ACTIVITEITEN</vt:lpstr>
      <vt:lpstr>AANVULLENDE ACTIVITEITEN</vt:lpstr>
      <vt:lpstr>HET OPZETTEN VAN EEN PROJECT</vt:lpstr>
      <vt:lpstr>HET OPZETTEN VAN EEN PROJECT</vt:lpstr>
      <vt:lpstr>CRITERIA</vt:lpstr>
      <vt:lpstr>BEOORDELINGSCRITERIA</vt:lpstr>
      <vt:lpstr>BUDGETOPBOUW</vt:lpstr>
      <vt:lpstr>DEADLINES 2021</vt:lpstr>
      <vt:lpstr>AANVRAAG INDIENEN EN ONDERSTEUNING</vt:lpstr>
      <vt:lpstr> VRAGEN?</vt:lpstr>
      <vt:lpstr>Op de hoogte blijven?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Wigmans, Miranda</dc:creator>
  <cp:lastModifiedBy>Marsman, Nesta</cp:lastModifiedBy>
  <cp:revision>101</cp:revision>
  <dcterms:created xsi:type="dcterms:W3CDTF">2020-11-19T15:38:53Z</dcterms:created>
  <dcterms:modified xsi:type="dcterms:W3CDTF">2021-04-13T10:38:44Z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0x01010093254377CA08444BA55B735E4EB0B554</vt:lpwstr>
  </property>
  <property fmtid="{D5CDD505-2E9C-101B-9397-08002B2CF9AE}" pid="3" name="_dlc_DocIdItemGuid">
    <vt:lpwstr>14dd94d3-7534-40fe-b80e-83a9bd20cd04</vt:lpwstr>
  </property>
</Properties>
</file>