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60" r:id="rId7"/>
    <p:sldMasterId id="2147483672" r:id="rId8"/>
  </p:sldMasterIdLst>
  <p:notesMasterIdLst>
    <p:notesMasterId r:id="rId35"/>
  </p:notesMasterIdLst>
  <p:handoutMasterIdLst>
    <p:handoutMasterId r:id="rId36"/>
  </p:handoutMasterIdLst>
  <p:sldIdLst>
    <p:sldId id="260" r:id="rId9"/>
    <p:sldId id="305" r:id="rId10"/>
    <p:sldId id="324" r:id="rId11"/>
    <p:sldId id="375" r:id="rId12"/>
    <p:sldId id="329" r:id="rId13"/>
    <p:sldId id="374" r:id="rId14"/>
    <p:sldId id="376" r:id="rId15"/>
    <p:sldId id="330" r:id="rId16"/>
    <p:sldId id="306" r:id="rId17"/>
    <p:sldId id="307" r:id="rId18"/>
    <p:sldId id="346" r:id="rId19"/>
    <p:sldId id="345" r:id="rId20"/>
    <p:sldId id="334" r:id="rId21"/>
    <p:sldId id="366" r:id="rId22"/>
    <p:sldId id="362" r:id="rId23"/>
    <p:sldId id="361" r:id="rId24"/>
    <p:sldId id="364" r:id="rId25"/>
    <p:sldId id="373" r:id="rId26"/>
    <p:sldId id="370" r:id="rId27"/>
    <p:sldId id="371" r:id="rId28"/>
    <p:sldId id="333" r:id="rId29"/>
    <p:sldId id="372" r:id="rId30"/>
    <p:sldId id="363" r:id="rId31"/>
    <p:sldId id="332" r:id="rId32"/>
    <p:sldId id="368" r:id="rId33"/>
    <p:sldId id="365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1E67729C-46DD-0F4C-853E-22A36C8655B2}">
          <p14:sldIdLst>
            <p14:sldId id="260"/>
          </p14:sldIdLst>
        </p14:section>
        <p14:section name="Vervolgpagina's tekst" id="{BAB192C0-B5A9-8F44-AA77-22402B6C39DC}">
          <p14:sldIdLst>
            <p14:sldId id="305"/>
            <p14:sldId id="324"/>
            <p14:sldId id="375"/>
            <p14:sldId id="329"/>
            <p14:sldId id="374"/>
            <p14:sldId id="376"/>
            <p14:sldId id="330"/>
            <p14:sldId id="306"/>
            <p14:sldId id="307"/>
            <p14:sldId id="346"/>
            <p14:sldId id="345"/>
            <p14:sldId id="334"/>
            <p14:sldId id="366"/>
            <p14:sldId id="362"/>
            <p14:sldId id="361"/>
            <p14:sldId id="364"/>
            <p14:sldId id="373"/>
            <p14:sldId id="370"/>
            <p14:sldId id="371"/>
            <p14:sldId id="333"/>
            <p14:sldId id="372"/>
            <p14:sldId id="363"/>
            <p14:sldId id="332"/>
            <p14:sldId id="368"/>
            <p14:sldId id="365"/>
          </p14:sldIdLst>
        </p14:section>
        <p14:section name="Naamloze sectie" id="{CF45F59B-9013-4F48-B29A-9BE98BDCE35B}">
          <p14:sldIdLst/>
        </p14:section>
        <p14:section name="Vervolgpagina zonder tekst" id="{42AE13AA-9CED-FA4B-B192-6586D68C9B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A2D"/>
    <a:srgbClr val="39192C"/>
    <a:srgbClr val="FC4E0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C1109-1A46-438E-9B07-269AB5DE8722}" v="19" dt="2018-11-07T07:35:10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1088" autoAdjust="0"/>
  </p:normalViewPr>
  <p:slideViewPr>
    <p:cSldViewPr snapToGrid="0" snapToObjects="1">
      <p:cViewPr varScale="1">
        <p:scale>
          <a:sx n="89" d="100"/>
          <a:sy n="89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 Plokker" userId="87c78e9f-7f8a-4551-b997-e2722632b1e4" providerId="ADAL" clId="{372C1109-1A46-438E-9B07-269AB5DE8722}"/>
    <pc:docChg chg="custSel modSld">
      <pc:chgData name="Joy Plokker" userId="87c78e9f-7f8a-4551-b997-e2722632b1e4" providerId="ADAL" clId="{372C1109-1A46-438E-9B07-269AB5DE8722}" dt="2018-11-07T07:35:10.705" v="6" actId="14100"/>
      <pc:docMkLst>
        <pc:docMk/>
      </pc:docMkLst>
      <pc:sldChg chg="addSp delSp modSp">
        <pc:chgData name="Joy Plokker" userId="87c78e9f-7f8a-4551-b997-e2722632b1e4" providerId="ADAL" clId="{372C1109-1A46-438E-9B07-269AB5DE8722}" dt="2018-11-07T07:35:10.705" v="6" actId="14100"/>
        <pc:sldMkLst>
          <pc:docMk/>
          <pc:sldMk cId="1141981169" sldId="329"/>
        </pc:sldMkLst>
        <pc:graphicFrameChg chg="add mod">
          <ac:chgData name="Joy Plokker" userId="87c78e9f-7f8a-4551-b997-e2722632b1e4" providerId="ADAL" clId="{372C1109-1A46-438E-9B07-269AB5DE8722}" dt="2018-11-07T07:35:10.705" v="6" actId="14100"/>
          <ac:graphicFrameMkLst>
            <pc:docMk/>
            <pc:sldMk cId="1141981169" sldId="329"/>
            <ac:graphicFrameMk id="3" creationId="{BC369AB7-6C53-4F65-A660-6034AFFE8AE8}"/>
          </ac:graphicFrameMkLst>
        </pc:graphicFrameChg>
        <pc:graphicFrameChg chg="del">
          <ac:chgData name="Joy Plokker" userId="87c78e9f-7f8a-4551-b997-e2722632b1e4" providerId="ADAL" clId="{372C1109-1A46-438E-9B07-269AB5DE8722}" dt="2018-11-07T07:34:37.003" v="0" actId="478"/>
          <ac:graphicFrameMkLst>
            <pc:docMk/>
            <pc:sldMk cId="1141981169" sldId="329"/>
            <ac:graphicFrameMk id="6" creationId="{CCEF7778-1995-47F4-BED3-E290EE8D7465}"/>
          </ac:graphicFrameMkLst>
        </pc:graphicFrameChg>
      </pc:sldChg>
    </pc:docChg>
  </pc:docChgLst>
  <pc:docChgLst>
    <pc:chgData name="Joy Plokker" userId="87c78e9f-7f8a-4551-b997-e2722632b1e4" providerId="ADAL" clId="{368EC7E3-B0E4-467D-9A2C-F1170654952A}"/>
    <pc:docChg chg="modSld">
      <pc:chgData name="Joy Plokker" userId="87c78e9f-7f8a-4551-b997-e2722632b1e4" providerId="ADAL" clId="{368EC7E3-B0E4-467D-9A2C-F1170654952A}" dt="2018-11-05T12:34:29.084" v="11" actId="6549"/>
      <pc:docMkLst>
        <pc:docMk/>
      </pc:docMkLst>
      <pc:sldChg chg="modNotesTx">
        <pc:chgData name="Joy Plokker" userId="87c78e9f-7f8a-4551-b997-e2722632b1e4" providerId="ADAL" clId="{368EC7E3-B0E4-467D-9A2C-F1170654952A}" dt="2018-11-05T12:31:17.614" v="0" actId="6549"/>
        <pc:sldMkLst>
          <pc:docMk/>
          <pc:sldMk cId="3986422421" sldId="324"/>
        </pc:sldMkLst>
      </pc:sldChg>
      <pc:sldChg chg="modNotesTx">
        <pc:chgData name="Joy Plokker" userId="87c78e9f-7f8a-4551-b997-e2722632b1e4" providerId="ADAL" clId="{368EC7E3-B0E4-467D-9A2C-F1170654952A}" dt="2018-11-05T12:31:30.768" v="2" actId="6549"/>
        <pc:sldMkLst>
          <pc:docMk/>
          <pc:sldMk cId="1141981169" sldId="329"/>
        </pc:sldMkLst>
      </pc:sldChg>
      <pc:sldChg chg="modNotesTx">
        <pc:chgData name="Joy Plokker" userId="87c78e9f-7f8a-4551-b997-e2722632b1e4" providerId="ADAL" clId="{368EC7E3-B0E4-467D-9A2C-F1170654952A}" dt="2018-11-05T12:31:43.067" v="4" actId="6549"/>
        <pc:sldMkLst>
          <pc:docMk/>
          <pc:sldMk cId="940782817" sldId="330"/>
        </pc:sldMkLst>
      </pc:sldChg>
      <pc:sldChg chg="modNotesTx">
        <pc:chgData name="Joy Plokker" userId="87c78e9f-7f8a-4551-b997-e2722632b1e4" providerId="ADAL" clId="{368EC7E3-B0E4-467D-9A2C-F1170654952A}" dt="2018-11-05T12:34:29.084" v="11" actId="6549"/>
        <pc:sldMkLst>
          <pc:docMk/>
          <pc:sldMk cId="3923593977" sldId="332"/>
        </pc:sldMkLst>
      </pc:sldChg>
      <pc:sldChg chg="modNotesTx">
        <pc:chgData name="Joy Plokker" userId="87c78e9f-7f8a-4551-b997-e2722632b1e4" providerId="ADAL" clId="{368EC7E3-B0E4-467D-9A2C-F1170654952A}" dt="2018-11-05T12:32:10.350" v="6" actId="6549"/>
        <pc:sldMkLst>
          <pc:docMk/>
          <pc:sldMk cId="2346039013" sldId="334"/>
        </pc:sldMkLst>
      </pc:sldChg>
      <pc:sldChg chg="modNotesTx">
        <pc:chgData name="Joy Plokker" userId="87c78e9f-7f8a-4551-b997-e2722632b1e4" providerId="ADAL" clId="{368EC7E3-B0E4-467D-9A2C-F1170654952A}" dt="2018-11-05T12:31:55.443" v="5" actId="6549"/>
        <pc:sldMkLst>
          <pc:docMk/>
          <pc:sldMk cId="1340968093" sldId="346"/>
        </pc:sldMkLst>
      </pc:sldChg>
      <pc:sldChg chg="modNotesTx">
        <pc:chgData name="Joy Plokker" userId="87c78e9f-7f8a-4551-b997-e2722632b1e4" providerId="ADAL" clId="{368EC7E3-B0E4-467D-9A2C-F1170654952A}" dt="2018-11-05T12:32:19.946" v="8" actId="6549"/>
        <pc:sldMkLst>
          <pc:docMk/>
          <pc:sldMk cId="3571244811" sldId="361"/>
        </pc:sldMkLst>
      </pc:sldChg>
      <pc:sldChg chg="modNotesTx">
        <pc:chgData name="Joy Plokker" userId="87c78e9f-7f8a-4551-b997-e2722632b1e4" providerId="ADAL" clId="{368EC7E3-B0E4-467D-9A2C-F1170654952A}" dt="2018-11-05T12:32:37.479" v="10" actId="6549"/>
        <pc:sldMkLst>
          <pc:docMk/>
          <pc:sldMk cId="1280713815" sldId="363"/>
        </pc:sldMkLst>
      </pc:sldChg>
      <pc:sldChg chg="modNotesTx">
        <pc:chgData name="Joy Plokker" userId="87c78e9f-7f8a-4551-b997-e2722632b1e4" providerId="ADAL" clId="{368EC7E3-B0E4-467D-9A2C-F1170654952A}" dt="2018-11-05T12:32:24.909" v="9" actId="6549"/>
        <pc:sldMkLst>
          <pc:docMk/>
          <pc:sldMk cId="31833581" sldId="364"/>
        </pc:sldMkLst>
      </pc:sldChg>
      <pc:sldChg chg="modNotesTx">
        <pc:chgData name="Joy Plokker" userId="87c78e9f-7f8a-4551-b997-e2722632b1e4" providerId="ADAL" clId="{368EC7E3-B0E4-467D-9A2C-F1170654952A}" dt="2018-11-05T12:32:14.139" v="7" actId="6549"/>
        <pc:sldMkLst>
          <pc:docMk/>
          <pc:sldMk cId="2553597279" sldId="366"/>
        </pc:sldMkLst>
      </pc:sldChg>
      <pc:sldChg chg="modNotesTx">
        <pc:chgData name="Joy Plokker" userId="87c78e9f-7f8a-4551-b997-e2722632b1e4" providerId="ADAL" clId="{368EC7E3-B0E4-467D-9A2C-F1170654952A}" dt="2018-11-05T12:31:34.857" v="3" actId="6549"/>
        <pc:sldMkLst>
          <pc:docMk/>
          <pc:sldMk cId="928612687" sldId="374"/>
        </pc:sldMkLst>
      </pc:sldChg>
      <pc:sldChg chg="modNotesTx">
        <pc:chgData name="Joy Plokker" userId="87c78e9f-7f8a-4551-b997-e2722632b1e4" providerId="ADAL" clId="{368EC7E3-B0E4-467D-9A2C-F1170654952A}" dt="2018-11-05T12:31:25.059" v="1" actId="6549"/>
        <pc:sldMkLst>
          <pc:docMk/>
          <pc:sldMk cId="187952852" sldId="3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41792"/>
        <c:axId val="433841464"/>
      </c:barChart>
      <c:catAx>
        <c:axId val="4338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841464"/>
        <c:crosses val="autoZero"/>
        <c:auto val="1"/>
        <c:lblAlgn val="ctr"/>
        <c:lblOffset val="100"/>
        <c:noMultiLvlLbl val="0"/>
      </c:catAx>
      <c:valAx>
        <c:axId val="43384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8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'did you gain...'!$C$17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B-4407-984A-39F0DA6E6D58}"/>
              </c:ext>
            </c:extLst>
          </c:dPt>
          <c:dPt>
            <c:idx val="3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B7B-4407-984A-39F0DA6E6D58}"/>
              </c:ext>
            </c:extLst>
          </c:dPt>
          <c:dPt>
            <c:idx val="5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B-4407-984A-39F0DA6E6D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'did you gain...'!$A$18:$B$23</c:f>
              <c:strCache>
                <c:ptCount val="6"/>
                <c:pt idx="0">
                  <c:v>... complete 2015</c:v>
                </c:pt>
                <c:pt idx="1">
                  <c:v>... complete 2016</c:v>
                </c:pt>
                <c:pt idx="2">
                  <c:v>... up to date 2015</c:v>
                </c:pt>
                <c:pt idx="3">
                  <c:v>... up to date 2016</c:v>
                </c:pt>
                <c:pt idx="4">
                  <c:v>... available in time 2015</c:v>
                </c:pt>
                <c:pt idx="5">
                  <c:v>... available in time 2016</c:v>
                </c:pt>
              </c:strCache>
            </c:strRef>
          </c:cat>
          <c:val>
            <c:numRef>
              <c:f>'did you gain...'!$C$18:$C$23</c:f>
              <c:numCache>
                <c:formatCode>0%</c:formatCode>
                <c:ptCount val="6"/>
                <c:pt idx="0">
                  <c:v>0.61234483544015483</c:v>
                </c:pt>
                <c:pt idx="1">
                  <c:v>0.59106303944062055</c:v>
                </c:pt>
                <c:pt idx="2">
                  <c:v>0.49903200091105798</c:v>
                </c:pt>
                <c:pt idx="3">
                  <c:v>0.50857642303070028</c:v>
                </c:pt>
                <c:pt idx="4">
                  <c:v>0.63113540599020612</c:v>
                </c:pt>
                <c:pt idx="5">
                  <c:v>0.64361411559051673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B-4407-984A-39F0DA6E6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328208"/>
        <c:axId val="419328536"/>
      </c:barChart>
      <c:catAx>
        <c:axId val="41932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9328536"/>
        <c:crosses val="autoZero"/>
        <c:auto val="1"/>
        <c:lblAlgn val="ctr"/>
        <c:lblOffset val="100"/>
        <c:noMultiLvlLbl val="0"/>
      </c:catAx>
      <c:valAx>
        <c:axId val="419328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932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'was the learning...'!$C$28</c:f>
              <c:strCache>
                <c:ptCount val="1"/>
                <c:pt idx="0">
                  <c:v>Yes, all parties signed it before the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 the learning...'!$A$29:$B$32</c:f>
              <c:strCache>
                <c:ptCount val="4"/>
                <c:pt idx="0">
                  <c:v>SMS 2015</c:v>
                </c:pt>
                <c:pt idx="1">
                  <c:v>SMS 2016</c:v>
                </c:pt>
                <c:pt idx="2">
                  <c:v>SMP 2015</c:v>
                </c:pt>
                <c:pt idx="3">
                  <c:v>SMP 2016</c:v>
                </c:pt>
              </c:strCache>
            </c:strRef>
          </c:cat>
          <c:val>
            <c:numRef>
              <c:f>'was the learning...'!$C$29:$C$32</c:f>
              <c:numCache>
                <c:formatCode>0%</c:formatCode>
                <c:ptCount val="4"/>
                <c:pt idx="0">
                  <c:v>0.86250294048459186</c:v>
                </c:pt>
                <c:pt idx="1">
                  <c:v>0.86661618347035918</c:v>
                </c:pt>
                <c:pt idx="2">
                  <c:v>0.90673981191222575</c:v>
                </c:pt>
                <c:pt idx="3">
                  <c:v>0.92918225547835387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2-4624-B681-CB8A52E5BC2A}"/>
            </c:ext>
          </c:extLst>
        </c:ser>
        <c:ser>
          <c:idx val="1"/>
          <c:order val="1"/>
          <c:tx>
            <c:strRef>
              <c:f>'was the learning...'!$D$28</c:f>
              <c:strCache>
                <c:ptCount val="1"/>
                <c:pt idx="0">
                  <c:v>No, some parties signed it after the start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2-4624-B681-CB8A52E5BC2A}"/>
              </c:ext>
            </c:extLst>
          </c:dPt>
          <c:dPt>
            <c:idx val="1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32-4624-B681-CB8A52E5BC2A}"/>
              </c:ext>
            </c:extLst>
          </c:dPt>
          <c:dPt>
            <c:idx val="2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2-4624-B681-CB8A52E5BC2A}"/>
              </c:ext>
            </c:extLst>
          </c:dPt>
          <c:dPt>
            <c:idx val="3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32-4624-B681-CB8A52E5BC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 the learning...'!$A$29:$B$32</c:f>
              <c:strCache>
                <c:ptCount val="4"/>
                <c:pt idx="0">
                  <c:v>SMS 2015</c:v>
                </c:pt>
                <c:pt idx="1">
                  <c:v>SMS 2016</c:v>
                </c:pt>
                <c:pt idx="2">
                  <c:v>SMP 2015</c:v>
                </c:pt>
                <c:pt idx="3">
                  <c:v>SMP 2016</c:v>
                </c:pt>
              </c:strCache>
            </c:strRef>
          </c:cat>
          <c:val>
            <c:numRef>
              <c:f>'was the learning...'!$D$29:$D$32</c:f>
              <c:numCache>
                <c:formatCode>0%</c:formatCode>
                <c:ptCount val="4"/>
                <c:pt idx="0">
                  <c:v>0.13549752999294284</c:v>
                </c:pt>
                <c:pt idx="1">
                  <c:v>0.13154478580700996</c:v>
                </c:pt>
                <c:pt idx="2">
                  <c:v>9.0909090909090912E-2</c:v>
                </c:pt>
                <c:pt idx="3">
                  <c:v>7.0016034206306782E-2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2-4624-B681-CB8A52E5BC2A}"/>
            </c:ext>
          </c:extLst>
        </c:ser>
        <c:ser>
          <c:idx val="2"/>
          <c:order val="2"/>
          <c:tx>
            <c:strRef>
              <c:f>'was the learning...'!$E$28</c:f>
              <c:strCache>
                <c:ptCount val="1"/>
                <c:pt idx="0">
                  <c:v>The learning agreement was never signed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'was the learning...'!$A$29:$B$32</c:f>
              <c:strCache>
                <c:ptCount val="4"/>
                <c:pt idx="0">
                  <c:v>SMS 2015</c:v>
                </c:pt>
                <c:pt idx="1">
                  <c:v>SMS 2016</c:v>
                </c:pt>
                <c:pt idx="2">
                  <c:v>SMP 2015</c:v>
                </c:pt>
                <c:pt idx="3">
                  <c:v>SMP 2016</c:v>
                </c:pt>
              </c:strCache>
            </c:strRef>
          </c:cat>
          <c:val>
            <c:numRef>
              <c:f>'was the learning...'!$E$29:$E$32</c:f>
              <c:numCache>
                <c:formatCode>0%</c:formatCode>
                <c:ptCount val="4"/>
                <c:pt idx="0">
                  <c:v>1.9995295224653022E-3</c:v>
                </c:pt>
                <c:pt idx="1">
                  <c:v>1.8390307226308956E-3</c:v>
                </c:pt>
                <c:pt idx="2">
                  <c:v>2.3510971786833857E-3</c:v>
                </c:pt>
                <c:pt idx="3">
                  <c:v>8.0171031533939074E-4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2-4624-B681-CB8A52E5B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925240"/>
        <c:axId val="520920648"/>
      </c:barChart>
      <c:catAx>
        <c:axId val="52092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20920648"/>
        <c:crosses val="autoZero"/>
        <c:auto val="1"/>
        <c:lblAlgn val="ctr"/>
        <c:lblOffset val="100"/>
        <c:noMultiLvlLbl val="0"/>
      </c:catAx>
      <c:valAx>
        <c:axId val="5209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2092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'did you receive the payments...'!$C$84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'did you receive the payments...'!$A$85:$B$88</c:f>
              <c:multiLvlStrCache>
                <c:ptCount val="4"/>
                <c:lvl>
                  <c:pt idx="0">
                    <c:v>2015</c:v>
                  </c:pt>
                  <c:pt idx="1">
                    <c:v>2016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0">
                    <c:v>SMS 2015</c:v>
                  </c:pt>
                  <c:pt idx="1">
                    <c:v>SMS 2016</c:v>
                  </c:pt>
                  <c:pt idx="2">
                    <c:v>SMP 2015</c:v>
                  </c:pt>
                  <c:pt idx="3">
                    <c:v>SMP 2016</c:v>
                  </c:pt>
                </c:lvl>
              </c:multiLvlStrCache>
            </c:multiLvlStrRef>
          </c:cat>
          <c:val>
            <c:numRef>
              <c:f>'did you receive the payments...'!$C$85:$C$88</c:f>
              <c:numCache>
                <c:formatCode>0%</c:formatCode>
                <c:ptCount val="4"/>
                <c:pt idx="0">
                  <c:v>0.8591116032976498</c:v>
                </c:pt>
                <c:pt idx="1">
                  <c:v>0.89473684210526316</c:v>
                </c:pt>
                <c:pt idx="2">
                  <c:v>0.86919459141681366</c:v>
                </c:pt>
                <c:pt idx="3">
                  <c:v>0.91856971153846156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3-4F74-BE3D-718324792534}"/>
            </c:ext>
          </c:extLst>
        </c:ser>
        <c:ser>
          <c:idx val="1"/>
          <c:order val="1"/>
          <c:tx>
            <c:strRef>
              <c:f>'did you receive the payments...'!$D$84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C4E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'did you receive the payments...'!$A$85:$B$88</c:f>
              <c:multiLvlStrCache>
                <c:ptCount val="4"/>
                <c:lvl>
                  <c:pt idx="0">
                    <c:v>2015</c:v>
                  </c:pt>
                  <c:pt idx="1">
                    <c:v>2016</c:v>
                  </c:pt>
                  <c:pt idx="2">
                    <c:v>2015</c:v>
                  </c:pt>
                  <c:pt idx="3">
                    <c:v>2016</c:v>
                  </c:pt>
                </c:lvl>
                <c:lvl>
                  <c:pt idx="0">
                    <c:v>SMS 2015</c:v>
                  </c:pt>
                  <c:pt idx="1">
                    <c:v>SMS 2016</c:v>
                  </c:pt>
                  <c:pt idx="2">
                    <c:v>SMP 2015</c:v>
                  </c:pt>
                  <c:pt idx="3">
                    <c:v>SMP 2016</c:v>
                  </c:pt>
                </c:lvl>
              </c:multiLvlStrCache>
            </c:multiLvlStrRef>
          </c:cat>
          <c:val>
            <c:numRef>
              <c:f>'did you receive the payments...'!$D$85:$D$88</c:f>
              <c:numCache>
                <c:formatCode>0%</c:formatCode>
                <c:ptCount val="4"/>
                <c:pt idx="0">
                  <c:v>0.14088839670235018</c:v>
                </c:pt>
                <c:pt idx="1">
                  <c:v>0.10526315789473684</c:v>
                </c:pt>
                <c:pt idx="2">
                  <c:v>0.13080540858318637</c:v>
                </c:pt>
                <c:pt idx="3">
                  <c:v>8.1430288461538464E-2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3-4F74-BE3D-718324792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829656"/>
        <c:axId val="433827360"/>
      </c:barChart>
      <c:catAx>
        <c:axId val="43382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827360"/>
        <c:crosses val="autoZero"/>
        <c:auto val="1"/>
        <c:lblAlgn val="ctr"/>
        <c:lblOffset val="100"/>
        <c:noMultiLvlLbl val="0"/>
      </c:catAx>
      <c:valAx>
        <c:axId val="43382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82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00481189851273E-2"/>
          <c:y val="3.4994222906027932E-2"/>
          <c:w val="0.87232174103237092"/>
          <c:h val="0.76096217051107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'DID YOU GAIN...'!$B$3</c:f>
              <c:strCache>
                <c:ptCount val="1"/>
                <c:pt idx="0">
                  <c:v>full recognition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'DID YOU GAIN...'!$A$4:$A$7</c:f>
              <c:strCache>
                <c:ptCount val="4"/>
                <c:pt idx="0">
                  <c:v>SMS 2015</c:v>
                </c:pt>
                <c:pt idx="1">
                  <c:v>SMS 2016</c:v>
                </c:pt>
                <c:pt idx="2">
                  <c:v>SMP 2015</c:v>
                </c:pt>
                <c:pt idx="3">
                  <c:v>SMP 2016</c:v>
                </c:pt>
              </c:strCache>
            </c:strRef>
          </c:cat>
          <c:val>
            <c:numRef>
              <c:f>'DID YOU GAIN...'!$B$4:$B$7</c:f>
              <c:numCache>
                <c:formatCode>0%</c:formatCode>
                <c:ptCount val="4"/>
                <c:pt idx="0">
                  <c:v>0.89828113962797274</c:v>
                </c:pt>
                <c:pt idx="1">
                  <c:v>0.92</c:v>
                </c:pt>
                <c:pt idx="2">
                  <c:v>0.96221903395504538</c:v>
                </c:pt>
                <c:pt idx="3">
                  <c:v>0.95692307692307688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9-430B-8810-F7563A423FF3}"/>
            </c:ext>
          </c:extLst>
        </c:ser>
        <c:ser>
          <c:idx val="1"/>
          <c:order val="1"/>
          <c:tx>
            <c:strRef>
              <c:f>'DID YOU GAIN...'!$C$3</c:f>
              <c:strCache>
                <c:ptCount val="1"/>
                <c:pt idx="0">
                  <c:v>partial recognition</c:v>
                </c:pt>
              </c:strCache>
            </c:strRef>
          </c:tx>
          <c:spPr>
            <a:solidFill>
              <a:srgbClr val="FC4E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'DID YOU GAIN...'!$A$4:$A$7</c:f>
              <c:strCache>
                <c:ptCount val="4"/>
                <c:pt idx="0">
                  <c:v>SMS 2015</c:v>
                </c:pt>
                <c:pt idx="1">
                  <c:v>SMS 2016</c:v>
                </c:pt>
                <c:pt idx="2">
                  <c:v>SMP 2015</c:v>
                </c:pt>
                <c:pt idx="3">
                  <c:v>SMP 2016</c:v>
                </c:pt>
              </c:strCache>
            </c:strRef>
          </c:cat>
          <c:val>
            <c:numRef>
              <c:f>'DID YOU GAIN...'!$C$4:$C$7</c:f>
              <c:numCache>
                <c:formatCode>0%</c:formatCode>
                <c:ptCount val="4"/>
                <c:pt idx="0">
                  <c:v>8.4765716976689429E-2</c:v>
                </c:pt>
                <c:pt idx="1">
                  <c:v>7.2169059011164272E-2</c:v>
                </c:pt>
                <c:pt idx="2">
                  <c:v>1.9607843137254902E-2</c:v>
                </c:pt>
                <c:pt idx="3">
                  <c:v>2.4615384615384615E-2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9-430B-8810-F7563A423FF3}"/>
            </c:ext>
          </c:extLst>
        </c:ser>
        <c:ser>
          <c:idx val="2"/>
          <c:order val="2"/>
          <c:tx>
            <c:strRef>
              <c:f>'DID YOU GAIN...'!$D$3</c:f>
              <c:strCache>
                <c:ptCount val="1"/>
                <c:pt idx="0">
                  <c:v>no recognition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'DID YOU GAIN...'!$A$4:$A$7</c:f>
              <c:strCache>
                <c:ptCount val="4"/>
                <c:pt idx="0">
                  <c:v>SMS 2015</c:v>
                </c:pt>
                <c:pt idx="1">
                  <c:v>SMS 2016</c:v>
                </c:pt>
                <c:pt idx="2">
                  <c:v>SMP 2015</c:v>
                </c:pt>
                <c:pt idx="3">
                  <c:v>SMP 2016</c:v>
                </c:pt>
              </c:strCache>
            </c:strRef>
          </c:cat>
          <c:val>
            <c:numRef>
              <c:f>'DID YOU GAIN...'!$D$4:$D$7</c:f>
              <c:numCache>
                <c:formatCode>0%</c:formatCode>
                <c:ptCount val="4"/>
                <c:pt idx="0">
                  <c:v>0.02</c:v>
                </c:pt>
                <c:pt idx="1">
                  <c:v>1.3157894736842105E-2</c:v>
                </c:pt>
                <c:pt idx="2">
                  <c:v>1.8173122907699665E-2</c:v>
                </c:pt>
                <c:pt idx="3">
                  <c:v>1.8461538461538463E-2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59-430B-8810-F7563A423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676960"/>
        <c:axId val="421672040"/>
      </c:barChart>
      <c:catAx>
        <c:axId val="4216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1672040"/>
        <c:crosses val="autoZero"/>
        <c:auto val="1"/>
        <c:lblAlgn val="ctr"/>
        <c:lblOffset val="100"/>
        <c:noMultiLvlLbl val="0"/>
      </c:catAx>
      <c:valAx>
        <c:axId val="421672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16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'was the learning agreement...'!$C$91</c:f>
              <c:strCache>
                <c:ptCount val="1"/>
                <c:pt idx="0">
                  <c:v>Very satisfied or rather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3-4D48-B14A-97AA1AD292C4}"/>
              </c:ext>
            </c:extLst>
          </c:dPt>
          <c:dPt>
            <c:idx val="3"/>
            <c:invertIfNegative val="0"/>
            <c:bubble3D val="0"/>
            <c:spPr>
              <a:solidFill>
                <a:srgbClr val="FC4E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83-4D48-B14A-97AA1AD292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 the learning agreement...'!$A$92:$B$95</c:f>
              <c:strCache>
                <c:ptCount val="4"/>
                <c:pt idx="0">
                  <c:v>Outbound SMS 2015</c:v>
                </c:pt>
                <c:pt idx="1">
                  <c:v>Outbound SMS 2016</c:v>
                </c:pt>
                <c:pt idx="2">
                  <c:v>Outbound SMP 2015</c:v>
                </c:pt>
                <c:pt idx="3">
                  <c:v>Outbound SMP 2016</c:v>
                </c:pt>
              </c:strCache>
            </c:strRef>
          </c:cat>
          <c:val>
            <c:numRef>
              <c:f>'was the learning agreement...'!$C$92:$C$95</c:f>
              <c:numCache>
                <c:formatCode>0%</c:formatCode>
                <c:ptCount val="4"/>
                <c:pt idx="0">
                  <c:v>0.94369342894087227</c:v>
                </c:pt>
                <c:pt idx="1">
                  <c:v>0.9429060194589971</c:v>
                </c:pt>
                <c:pt idx="2">
                  <c:v>0.94266842800528405</c:v>
                </c:pt>
                <c:pt idx="3">
                  <c:v>0.94675988168862601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3-4D48-B14A-97AA1AD29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"/>
        <c:axId val="538727248"/>
        <c:axId val="538727576"/>
      </c:barChart>
      <c:catAx>
        <c:axId val="53872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8727576"/>
        <c:crosses val="autoZero"/>
        <c:auto val="1"/>
        <c:lblAlgn val="ctr"/>
        <c:lblOffset val="100"/>
        <c:noMultiLvlLbl val="0"/>
      </c:catAx>
      <c:valAx>
        <c:axId val="5387275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872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1555550E-B03E-4B3F-8E52-32157C48D267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9F169D0A-7372-4E59-88DB-F2C3A2C1E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872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27DD73F9-299B-49D0-B45F-DC5A1E21EA9D}" type="datetimeFigureOut">
              <a:rPr lang="nl-NL" smtClean="0"/>
              <a:pPr/>
              <a:t>7-11-2018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E8AF1C8B-86F6-4CC1-9D6C-1B6B5AA1816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26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F1C8B-86F6-4CC1-9D6C-1B6B5AA1816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57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95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indent="-171141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2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indent="-171141">
              <a:buFontTx/>
              <a:buChar char="-"/>
            </a:pPr>
            <a:endParaRPr lang="nl-NL" baseline="0" dirty="0"/>
          </a:p>
          <a:p>
            <a:pPr marL="171141" indent="-171141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1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5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4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 de EC een document met de beoordelingscriteria en het aantal toe te kennen punten</a:t>
            </a:r>
          </a:p>
          <a:p>
            <a:endParaRPr lang="nl-NL" dirty="0"/>
          </a:p>
          <a:p>
            <a:r>
              <a:rPr lang="nl-NL" b="1" dirty="0"/>
              <a:t>Kwaliteit: </a:t>
            </a:r>
            <a:r>
              <a:rPr lang="nl-NL" dirty="0"/>
              <a:t>beoordeeld in het kader van </a:t>
            </a:r>
            <a:r>
              <a:rPr lang="nl-NL" b="1" dirty="0"/>
              <a:t>de ECHE principes</a:t>
            </a:r>
            <a:r>
              <a:rPr lang="nl-NL" dirty="0"/>
              <a:t>: kwaliteit van de uitvoer: course catalogue, ondersteuning en voorbereiding, erkenning studiepunten, LA, tevredenheid van deelnemers (10 punten al binnen)  </a:t>
            </a:r>
          </a:p>
          <a:p>
            <a:endParaRPr lang="nl-NL" dirty="0"/>
          </a:p>
          <a:p>
            <a:r>
              <a:rPr lang="nl-NL" b="1" dirty="0"/>
              <a:t>Kwantitatief</a:t>
            </a:r>
            <a:r>
              <a:rPr lang="nl-NL" dirty="0"/>
              <a:t>: budget: </a:t>
            </a:r>
          </a:p>
          <a:p>
            <a:r>
              <a:rPr lang="nl-NL" dirty="0"/>
              <a:t>Aantal (10 punten) toegekend t.o.v. gerealiseerd (iets overgeheveld/ alles overgeheveld /niet gerealiseerd</a:t>
            </a:r>
          </a:p>
          <a:p>
            <a:r>
              <a:rPr lang="nl-NL" dirty="0"/>
              <a:t>Uitputting budget (30 )</a:t>
            </a:r>
          </a:p>
          <a:p>
            <a:r>
              <a:rPr lang="nl-NL" dirty="0"/>
              <a:t>Verschillende punten afhankelijk van uitgeput of meer door OS / 2% of 1000 = 20 / 2% en 5% = 15 / 5% - 30% = 7 / &lt; 30 = 3 / Niets = 0</a:t>
            </a:r>
          </a:p>
          <a:p>
            <a:endParaRPr lang="nl-NL" dirty="0"/>
          </a:p>
          <a:p>
            <a:r>
              <a:rPr lang="nl-NL" b="1" dirty="0"/>
              <a:t>Impact en disseminatie</a:t>
            </a:r>
            <a:r>
              <a:rPr lang="nl-NL" dirty="0"/>
              <a:t>: 20</a:t>
            </a:r>
          </a:p>
          <a:p>
            <a:r>
              <a:rPr lang="nl-NL" dirty="0"/>
              <a:t>Coulant geweest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0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754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8AF94-E06B-4D22-B5A7-836FD5879AA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43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89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7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0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64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07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72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1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7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0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indent="-171141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endParaRPr lang="nl-NL" altLang="nl-NL" b="1" dirty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074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451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828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205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754">
              <a:spcBef>
                <a:spcPct val="0"/>
              </a:spcBef>
              <a:defRPr/>
            </a:pPr>
            <a:fld id="{CA271A44-5133-4D48-BE74-6E23A30E9777}" type="slidenum">
              <a:rPr lang="en-GB" altLang="nl-NL" kern="0">
                <a:latin typeface="Arial" panose="020B0604020202020204" pitchFamily="34" charset="0"/>
              </a:rPr>
              <a:pPr defTabSz="912754">
                <a:spcBef>
                  <a:spcPct val="0"/>
                </a:spcBef>
                <a:defRPr/>
              </a:pPr>
              <a:t>3</a:t>
            </a:fld>
            <a:endParaRPr lang="en-GB" altLang="nl-NL" ker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2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nl-NL" altLang="nl-NL" b="0" dirty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074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451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828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205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754">
              <a:spcBef>
                <a:spcPct val="0"/>
              </a:spcBef>
              <a:defRPr/>
            </a:pPr>
            <a:fld id="{CA271A44-5133-4D48-BE74-6E23A30E9777}" type="slidenum">
              <a:rPr lang="en-GB" altLang="nl-NL" kern="0">
                <a:latin typeface="Arial" panose="020B0604020202020204" pitchFamily="34" charset="0"/>
              </a:rPr>
              <a:pPr defTabSz="912754">
                <a:spcBef>
                  <a:spcPct val="0"/>
                </a:spcBef>
                <a:defRPr/>
              </a:pPr>
              <a:t>4</a:t>
            </a:fld>
            <a:endParaRPr lang="en-GB" altLang="nl-NL" ker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5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indent="-171141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4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marR="0" lvl="0" indent="-1711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indent="-171141">
              <a:buFontTx/>
              <a:buChar char="-"/>
            </a:pPr>
            <a:r>
              <a:rPr lang="nl-NL" dirty="0"/>
              <a:t>Staftraining om de professionele ontwikkeling /beroepsontwikkeling van docenten en staf te ondersteunen evenals </a:t>
            </a:r>
            <a:r>
              <a:rPr lang="nl-NL" b="1" dirty="0"/>
              <a:t>de ontwikkeling van de betrokken instellingen</a:t>
            </a:r>
            <a:r>
              <a:rPr lang="nl-NL" dirty="0"/>
              <a:t>. Het kan gaan om trainingen (geen conferenties) en </a:t>
            </a:r>
            <a:r>
              <a:rPr lang="nl-NL" dirty="0" err="1"/>
              <a:t>jobshadowing</a:t>
            </a:r>
            <a:r>
              <a:rPr lang="nl-NL" dirty="0"/>
              <a:t> bij een partnerinstelling of andere relevante organisatie.</a:t>
            </a:r>
          </a:p>
          <a:p>
            <a:pPr marL="171141" indent="-171141">
              <a:buFontTx/>
              <a:buChar char="-"/>
            </a:pPr>
            <a:endParaRPr lang="nl-NL" dirty="0"/>
          </a:p>
          <a:p>
            <a:pPr marL="171141" indent="-171141">
              <a:buFontTx/>
              <a:buChar char="-"/>
            </a:pPr>
            <a:endParaRPr lang="nl-NL" dirty="0"/>
          </a:p>
          <a:p>
            <a:pPr marL="171141" indent="-171141">
              <a:buFontTx/>
              <a:buChar char="-"/>
            </a:pPr>
            <a:r>
              <a:rPr lang="nl-NL" dirty="0"/>
              <a:t>- Duur: Stafmobiliteit minimum 2 hele dagen (</a:t>
            </a:r>
            <a:r>
              <a:rPr lang="nl-NL" dirty="0" err="1"/>
              <a:t>excl</a:t>
            </a:r>
            <a:r>
              <a:rPr lang="nl-NL" dirty="0"/>
              <a:t> reisdagen) Voor personeel van ondernemingen dat op uitnodiging les komt geven is de minimum een hele dag, er is geen minimum  aantal uren lesgeven.</a:t>
            </a:r>
            <a:br>
              <a:rPr lang="nl-NL" dirty="0"/>
            </a:br>
            <a:r>
              <a:rPr lang="nl-NL" dirty="0"/>
              <a:t>Als les geven gecombineerd wordt met training (valt onder docentenmobiliteit) dan is het aantal uren 4 uur per week of per verblijf als het korter is dan een week</a:t>
            </a:r>
          </a:p>
          <a:p>
            <a:pPr marL="171141" indent="-171141">
              <a:buFontTx/>
              <a:buChar char="-"/>
            </a:pPr>
            <a:endParaRPr lang="nl-NL" dirty="0"/>
          </a:p>
          <a:p>
            <a:pPr marL="171141" marR="0" lvl="0" indent="-1711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/>
              <a:t>Evenals Call 2018 bij docenten aandacht voor nieuwe leerpraktijken en onderwijsmethodes.</a:t>
            </a:r>
          </a:p>
          <a:p>
            <a:pPr marL="171141" indent="-171141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nl-NL" altLang="nl-NL" dirty="0"/>
          </a:p>
          <a:p>
            <a:endParaRPr lang="nl-NL" altLang="nl-NL" dirty="0"/>
          </a:p>
          <a:p>
            <a:pPr eaLnBrk="1" hangingPunct="1">
              <a:spcBef>
                <a:spcPct val="0"/>
              </a:spcBef>
            </a:pPr>
            <a:endParaRPr lang="nl-NL" altLang="nl-NL" b="1" dirty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074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451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828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205" indent="-228189" defTabSz="456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754">
              <a:spcBef>
                <a:spcPct val="0"/>
              </a:spcBef>
              <a:defRPr/>
            </a:pPr>
            <a:fld id="{CA271A44-5133-4D48-BE74-6E23A30E9777}" type="slidenum">
              <a:rPr lang="en-GB" altLang="nl-NL" kern="0">
                <a:latin typeface="Arial" panose="020B0604020202020204" pitchFamily="34" charset="0"/>
              </a:rPr>
              <a:pPr defTabSz="912754">
                <a:spcBef>
                  <a:spcPct val="0"/>
                </a:spcBef>
                <a:defRPr/>
              </a:pPr>
              <a:t>8</a:t>
            </a:fld>
            <a:endParaRPr lang="en-GB" altLang="nl-NL" ker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7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141" indent="-171141">
              <a:buFontTx/>
              <a:buChar char="-"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8AF94-E06B-4D22-B5A7-836FD5879AA9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7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7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7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9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2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73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9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752F-9394-429C-AEAA-37B32F2F909D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64F2-1744-40C7-8945-18B1388FE1D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45421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1102-BE27-4782-BDE0-BAE914B05048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1C70-9619-4C23-8ABD-0680F71C2AD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4793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C0F9-C1A7-4FC1-BC68-0B7C13FE0E7C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DE7E-DB89-4141-BBF2-9DEA6FDB581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56395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CA76-CA07-46D4-BE10-FBAB3E45EFD9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9896-9A68-4FBB-B1C5-F82E01C0459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8146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D155-A45D-40B7-A7DF-457DB9543094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D105-6D05-4F03-9DF6-35835A2B692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7286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2D2D-5C6B-43BC-9831-DC0AC48B3AED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5261-6592-4298-B9B5-47E16D046FA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8059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56E0-9025-470C-A539-92E883B0999A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D3CF-4D13-4235-B93E-594B96593E1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1737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53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9EBB-C1CF-443E-91C3-79DB3CFB2A34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5E7C-6BFE-4835-8832-01CB9533835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7389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A820-1EC2-4AA8-8DD0-7E5A16C3A880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18E7-B9CB-44E3-915D-C0897815844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92190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8CCD-3C78-429B-A4A9-A15379DE0BA6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D46F-B5EE-4BB1-90B0-CD61F45A15E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87980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27E7-FE4D-40F4-B61F-07366C5666A7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F5F2-D97B-4020-A672-D9DFEF964DC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629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8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52A7-2FB9-DF48-9516-371BA506E0EF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148D-2DA0-D84C-8F32-882A48B0CA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52A7-2FB9-DF48-9516-371BA506E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148D-2DA0-D84C-8F32-882A48B0CA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9D875-3C0B-46CF-A28B-3BB4BE028425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9C2E1D-A4BB-44C3-B440-1FE35AFE5F3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860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mpacttool.nl/" TargetMode="Externa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hyperlink" Target="http://www.Erasmusplus@Erasmusplus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3477" y="2075722"/>
            <a:ext cx="5964057" cy="211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GB" sz="4000" b="1" dirty="0" err="1">
                <a:solidFill>
                  <a:schemeClr val="bg1"/>
                </a:solidFill>
                <a:latin typeface="Helvetica"/>
                <a:cs typeface="Helvetica"/>
              </a:rPr>
              <a:t>Informatiebijeenkomst</a:t>
            </a:r>
            <a:r>
              <a:rPr lang="en-GB" sz="50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Helvetica"/>
                <a:cs typeface="Helvetica"/>
              </a:rPr>
              <a:t>KA103 Call 2019</a:t>
            </a:r>
          </a:p>
          <a:p>
            <a:pPr>
              <a:lnSpc>
                <a:spcPts val="5500"/>
              </a:lnSpc>
            </a:pPr>
            <a:r>
              <a:rPr lang="en-GB" sz="2800" b="1" dirty="0">
                <a:solidFill>
                  <a:schemeClr val="bg1"/>
                </a:solidFill>
                <a:latin typeface="Helvetica"/>
                <a:cs typeface="Helvetica"/>
              </a:rPr>
              <a:t>6 November 2018</a:t>
            </a:r>
          </a:p>
        </p:txBody>
      </p:sp>
    </p:spTree>
    <p:extLst>
      <p:ext uri="{BB962C8B-B14F-4D97-AF65-F5344CB8AC3E}">
        <p14:creationId xmlns:p14="http://schemas.microsoft.com/office/powerpoint/2010/main" val="59284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Totaal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vaststelling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Call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183" y="857848"/>
            <a:ext cx="8586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BF24DC7-4555-41E0-BA75-EFB997FFC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30958"/>
              </p:ext>
            </p:extLst>
          </p:nvPr>
        </p:nvGraphicFramePr>
        <p:xfrm>
          <a:off x="1393371" y="1240971"/>
          <a:ext cx="6847115" cy="446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6" imgW="3596782" imgH="2674833" progId="Excel.Sheet.12">
                  <p:embed/>
                </p:oleObj>
              </mc:Choice>
              <mc:Fallback>
                <p:oleObj name="Worksheet" r:id="rId6" imgW="3596782" imgH="26748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BF24DC7-4555-41E0-BA75-EFB997FFC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3371" y="1240971"/>
                        <a:ext cx="6847115" cy="4463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86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3623" y="857848"/>
            <a:ext cx="7340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3752C2-0995-4FE2-B9E1-5035B84EF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40231"/>
              </p:ext>
            </p:extLst>
          </p:nvPr>
        </p:nvGraphicFramePr>
        <p:xfrm>
          <a:off x="1088571" y="857848"/>
          <a:ext cx="7340377" cy="48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6" imgW="5036855" imgH="3497793" progId="Excel.Sheet.12">
                  <p:embed/>
                </p:oleObj>
              </mc:Choice>
              <mc:Fallback>
                <p:oleObj name="Worksheet" r:id="rId6" imgW="5036855" imgH="349779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3752C2-0995-4FE2-B9E1-5035B84EF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571" y="857848"/>
                        <a:ext cx="7340377" cy="486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96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Groei</a:t>
            </a:r>
            <a:r>
              <a:rPr lang="en-US" sz="40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Call 2016 </a:t>
            </a:r>
            <a:r>
              <a:rPr lang="en-US" sz="40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t.o.v</a:t>
            </a:r>
            <a:r>
              <a:rPr lang="en-US" sz="40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Call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F494CA-868C-4E8C-A11E-CFC164A8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40" y="1132114"/>
            <a:ext cx="7189989" cy="45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1608" y="425086"/>
            <a:ext cx="7340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Landen Top 10 Call  2016</a:t>
            </a:r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343" y="857848"/>
            <a:ext cx="841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</a:p>
          <a:p>
            <a:pPr>
              <a:buClr>
                <a:srgbClr val="FC4E07"/>
              </a:buClr>
              <a:buSzPct val="65000"/>
            </a:pPr>
            <a:r>
              <a:rPr lang="en-US" sz="3000" b="1" dirty="0">
                <a:solidFill>
                  <a:prstClr val="black"/>
                </a:solidFill>
                <a:latin typeface="Helvetica Light"/>
                <a:cs typeface="Calibri Light" panose="020F0302020204030204" pitchFamily="34" charset="0"/>
              </a:rPr>
              <a:t>        </a:t>
            </a:r>
            <a:endParaRPr lang="en-US" sz="3000" b="1" i="1" dirty="0">
              <a:solidFill>
                <a:srgbClr val="FC4E07"/>
              </a:solidFill>
              <a:latin typeface="Helvetica Light"/>
              <a:cs typeface="Calibri Light" panose="020F03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sp>
        <p:nvSpPr>
          <p:cNvPr id="3" name="AutoShape 2" descr="Afbeeldingsresultaat voor beoordeling">
            <a:extLst>
              <a:ext uri="{FF2B5EF4-FFF2-40B4-BE49-F238E27FC236}">
                <a16:creationId xmlns:a16="http://schemas.microsoft.com/office/drawing/2014/main" id="{E9588C4D-304C-44DB-811A-E644E00BC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1797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CA47450-A6C2-4008-941C-7931DAE0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49" y="1355464"/>
            <a:ext cx="7024743" cy="43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1608" y="425086"/>
            <a:ext cx="73403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Uitputting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budget Call  2016</a:t>
            </a:r>
          </a:p>
          <a:p>
            <a:pPr algn="ctr"/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343" y="857848"/>
            <a:ext cx="841465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</a:p>
          <a:p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Van 56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instellingen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hebben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20 het budget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niet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uitgeput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: 233.645 = 1,3% van budget</a:t>
            </a:r>
            <a:b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endParaRPr lang="en-US" sz="3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Bedrag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						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aantal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instellingen</a:t>
            </a:r>
            <a:endParaRPr lang="en-US" sz="3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 Light" panose="020F0302020204030204" pitchFamily="34" charset="0"/>
              </a:rPr>
              <a:t>Tot 10.000							9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 Light" panose="020F0302020204030204" pitchFamily="34" charset="0"/>
              </a:rPr>
              <a:t>10.000 – 20.000 				8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 Light" panose="020F0302020204030204" pitchFamily="34" charset="0"/>
              </a:rPr>
              <a:t>20.000 – 30.000					1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 Light" panose="020F0302020204030204" pitchFamily="34" charset="0"/>
              </a:rPr>
              <a:t>&gt; 30.000							2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3000" b="1" dirty="0">
              <a:solidFill>
                <a:prstClr val="black"/>
              </a:solidFill>
              <a:latin typeface="Helvetica Light"/>
              <a:cs typeface="Calibri Light" panose="020F0302020204030204" pitchFamily="34" charset="0"/>
            </a:endParaRPr>
          </a:p>
          <a:p>
            <a:pPr>
              <a:buClr>
                <a:srgbClr val="FC4E07"/>
              </a:buClr>
              <a:buSzPct val="65000"/>
            </a:pPr>
            <a:r>
              <a:rPr lang="en-US" sz="3000" b="1" dirty="0">
                <a:solidFill>
                  <a:prstClr val="black"/>
                </a:solidFill>
                <a:latin typeface="Helvetica Light"/>
                <a:cs typeface="Calibri Light" panose="020F0302020204030204" pitchFamily="34" charset="0"/>
              </a:rPr>
              <a:t>         </a:t>
            </a:r>
            <a:endParaRPr lang="en-US" sz="3000" b="1" i="1" dirty="0">
              <a:solidFill>
                <a:srgbClr val="FC4E07"/>
              </a:solidFill>
              <a:latin typeface="Helvetica Light"/>
              <a:cs typeface="Calibri Light" panose="020F03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sp>
        <p:nvSpPr>
          <p:cNvPr id="3" name="AutoShape 2" descr="Afbeeldingsresultaat voor beoordeling">
            <a:extLst>
              <a:ext uri="{FF2B5EF4-FFF2-40B4-BE49-F238E27FC236}">
                <a16:creationId xmlns:a16="http://schemas.microsoft.com/office/drawing/2014/main" id="{E9588C4D-304C-44DB-811A-E644E00BC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1797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59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Inhoudelijke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beoordeling</a:t>
            </a:r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eindrapportages</a:t>
            </a:r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6441" y="857848"/>
            <a:ext cx="7897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br>
              <a:rPr lang="en-US" sz="3000" u="sng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Qualitative objectives (ECHE) – 40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pnt</a:t>
            </a: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Quantitative objectives (budget) – 40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pnt</a:t>
            </a: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Impact en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Disseminatie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 – 20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pnt</a:t>
            </a: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>
              <a:buClr>
                <a:srgbClr val="FC4E07"/>
              </a:buClr>
              <a:buSzPct val="65000"/>
            </a:pP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15936" y="427779"/>
            <a:ext cx="7678445" cy="289310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Impacttool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                  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C4E07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949F89-B974-4DAD-B2D2-381EF60B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70" y="1492898"/>
            <a:ext cx="8927754" cy="396832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982673E-83D6-402A-B30E-7A400566BBDD}"/>
              </a:ext>
            </a:extLst>
          </p:cNvPr>
          <p:cNvSpPr txBox="1"/>
          <p:nvPr/>
        </p:nvSpPr>
        <p:spPr>
          <a:xfrm>
            <a:off x="2836333" y="5691557"/>
            <a:ext cx="3471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www.impacttool.nl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4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469" y="306964"/>
            <a:ext cx="6808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Inhoudelijke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beoordeling</a:t>
            </a:r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Uitslag</a:t>
            </a:r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571" y="2460171"/>
            <a:ext cx="76744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Score			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punten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			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aantal</a:t>
            </a: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ZEER GOED 	(&gt; 85) 				19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GOED 			(70 – 85)			18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MATIG 			(50 – 69)			12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ZWAK 			(&lt; 50)				  7</a:t>
            </a:r>
          </a:p>
          <a:p>
            <a:pPr>
              <a:buClr>
                <a:srgbClr val="FC4E07"/>
              </a:buClr>
              <a:buSzPct val="65000"/>
            </a:pP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Course Catalogue</a:t>
            </a:r>
            <a:endParaRPr lang="en-US" sz="3200" i="1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CBFDDC21-35AE-44E0-95D8-0505DF2A24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1064" y="1161826"/>
          <a:ext cx="8702936" cy="457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54693B05-D927-48F3-B89D-773C9A9B18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923" y="1161826"/>
          <a:ext cx="9131077" cy="477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691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agreement signed prior to mobility period</a:t>
            </a:r>
            <a:endParaRPr lang="en-US" sz="3200" i="1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443C9F46-8E2E-4248-A41F-C55B5EEF3B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757071"/>
          <a:ext cx="9144000" cy="417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281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6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Programma</a:t>
            </a:r>
            <a:endParaRPr lang="en-US" sz="36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6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r>
              <a:rPr lang="en-US" sz="2400" b="1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</a:p>
          <a:p>
            <a:r>
              <a:rPr lang="en-US" sz="3200" b="1" dirty="0">
                <a:solidFill>
                  <a:srgbClr val="39192C"/>
                </a:solidFill>
                <a:latin typeface="Helvetica Light"/>
                <a:cs typeface="Helvetica Light"/>
              </a:rPr>
              <a:t>KA 103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200" dirty="0" err="1">
                <a:solidFill>
                  <a:prstClr val="black"/>
                </a:solidFill>
                <a:latin typeface="Helvetica Light"/>
                <a:cs typeface="Helvetica Light"/>
              </a:rPr>
              <a:t>Informatie</a:t>
            </a: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 Call 2019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200" dirty="0" err="1">
                <a:solidFill>
                  <a:prstClr val="black"/>
                </a:solidFill>
                <a:latin typeface="Helvetica Light"/>
                <a:cs typeface="Helvetica Light"/>
              </a:rPr>
              <a:t>Terugkoppeling</a:t>
            </a: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elvetica Light"/>
                <a:cs typeface="Helvetica Light"/>
              </a:rPr>
              <a:t>Eindrapportage</a:t>
            </a: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b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Call 2016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Best practices </a:t>
            </a:r>
            <a:r>
              <a:rPr lang="en-US" sz="3200" dirty="0" err="1">
                <a:solidFill>
                  <a:prstClr val="black"/>
                </a:solidFill>
                <a:latin typeface="Helvetica Light"/>
                <a:cs typeface="Helvetica Light"/>
              </a:rPr>
              <a:t>Eindrapportage</a:t>
            </a: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b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3200" dirty="0">
                <a:solidFill>
                  <a:prstClr val="black"/>
                </a:solidFill>
                <a:latin typeface="Helvetica Light"/>
                <a:cs typeface="Helvetica Light"/>
              </a:rPr>
              <a:t>Call 2016</a:t>
            </a:r>
          </a:p>
          <a:p>
            <a:pPr>
              <a:buClr>
                <a:srgbClr val="FC4E07"/>
              </a:buClr>
              <a:buSzPct val="65000"/>
            </a:pPr>
            <a:endParaRPr lang="en-US" sz="32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r>
              <a:rPr lang="en-US" sz="2800" b="1" dirty="0">
                <a:solidFill>
                  <a:prstClr val="black"/>
                </a:solidFill>
                <a:latin typeface="Helvetica Light"/>
                <a:cs typeface="Helvetica Light"/>
              </a:rPr>
              <a:t> Lunch: </a:t>
            </a:r>
            <a:r>
              <a:rPr lang="en-US" sz="2800" dirty="0">
                <a:solidFill>
                  <a:prstClr val="black"/>
                </a:solidFill>
                <a:latin typeface="Helvetica Light"/>
                <a:cs typeface="Helvetica Light"/>
              </a:rPr>
              <a:t>12.30 -13.30 </a:t>
            </a:r>
          </a:p>
          <a:p>
            <a:pPr>
              <a:buClr>
                <a:srgbClr val="FC4E07"/>
              </a:buClr>
              <a:buSzPct val="65000"/>
            </a:pPr>
            <a:endParaRPr lang="en-US" sz="32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Payment in time</a:t>
            </a:r>
            <a:endParaRPr lang="en-US" sz="3200" i="1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5215185-9F2D-4C2F-ABCC-36DB7095A8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183341"/>
          <a:ext cx="9144000" cy="449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41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Did you gain academic recognition?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460D38F8-DBB5-456E-ADAD-649CE977F6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757071"/>
          <a:ext cx="9144000" cy="417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7116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Satisfied in general</a:t>
            </a:r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DE6C7F7-31EB-42F0-BE3E-25C5A36D92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172584"/>
          <a:ext cx="9144000" cy="46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818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Inhoudelijke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beoordeling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Punten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US" sz="40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6441" y="857848"/>
            <a:ext cx="7897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en-US" sz="3000" u="sng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br>
              <a:rPr lang="en-US" sz="3000" u="sng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Course Catalogue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Praktische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assistentie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 visa/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verzekering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  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OLS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LA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Erkenning</a:t>
            </a: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Betaling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beurs</a:t>
            </a: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13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Inhoudelijke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beoordeling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Participants reports Staff</a:t>
            </a:r>
          </a:p>
          <a:p>
            <a:pPr algn="ctr"/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30729" y="857848"/>
            <a:ext cx="8213271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srgbClr val="39192C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srgbClr val="39192C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Docenten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zijn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minder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tevreden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over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erkenning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(16%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niet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tevreden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) dan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stafleden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voor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training (4%)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Mobility Agreement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voor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staf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niet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altijd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vooraf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getekend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: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docenten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7% en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staftraining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12%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“Job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satisfactie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” is de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grootste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opbrengst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voor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staf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Helvetica Light"/>
              </a:rPr>
              <a:t> en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Helvetica Light"/>
              </a:rPr>
              <a:t>docenten</a:t>
            </a:r>
            <a:endParaRPr lang="en-US" sz="3000" dirty="0">
              <a:solidFill>
                <a:srgbClr val="39192C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srgbClr val="39192C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000" dirty="0">
              <a:solidFill>
                <a:srgbClr val="FC4E07"/>
              </a:solidFill>
              <a:latin typeface="Calibri hoofdteks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 Practices</a:t>
            </a:r>
          </a:p>
          <a:p>
            <a:endParaRPr lang="en-US" sz="40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005" y="989704"/>
            <a:ext cx="84339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en-US" sz="3000" u="sng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br>
              <a:rPr lang="en-US" sz="3000" u="sng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Hogeschool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  </a:t>
            </a:r>
            <a:r>
              <a:rPr lang="en-US" sz="3000" dirty="0" err="1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Windesheim</a:t>
            </a: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 – Miriam van Schaick-Agricola</a:t>
            </a:r>
            <a:b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</a:br>
            <a:endParaRPr lang="en-US" sz="3000" dirty="0">
              <a:solidFill>
                <a:srgbClr val="39192C"/>
              </a:solidFill>
              <a:latin typeface="Helvetica Light"/>
              <a:cs typeface="Calibri" panose="020F0502020204030204" pitchFamily="34" charset="0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srgbClr val="39192C"/>
                </a:solidFill>
                <a:latin typeface="Helvetica Light"/>
                <a:cs typeface="Calibri" panose="020F0502020204030204" pitchFamily="34" charset="0"/>
              </a:rPr>
              <a:t>Radboud Universiteit - Rob van Leeuwen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800" dirty="0">
              <a:solidFill>
                <a:srgbClr val="39192C"/>
              </a:solidFill>
              <a:latin typeface="Calibri hoofdteks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205" y="347485"/>
            <a:ext cx="734037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i="1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</a:t>
            </a:r>
            <a:endParaRPr lang="en-US" sz="32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www.Erasmusplus@Erasmusplus.nl</a:t>
            </a:r>
            <a:b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Yammer: </a:t>
            </a:r>
            <a:b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ErasmusplusKA103-coordinatoren</a:t>
            </a:r>
            <a:b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36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E-mail:</a:t>
            </a:r>
          </a:p>
          <a:p>
            <a:r>
              <a:rPr lang="en-US" sz="36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en-US" sz="32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KA103@Erasmusplus</a:t>
            </a:r>
            <a:r>
              <a:rPr lang="en-US" sz="320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.nl</a:t>
            </a:r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Open Space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vanaf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14.45</a:t>
            </a:r>
          </a:p>
          <a:p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3623" y="857848"/>
            <a:ext cx="73403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376363" y="257175"/>
            <a:ext cx="7340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4500" b="0" i="0" u="none" strike="noStrike" kern="0" cap="none" spc="0" normalizeH="0" baseline="0" noProof="0" dirty="0">
                <a:ln>
                  <a:noFill/>
                </a:ln>
                <a:solidFill>
                  <a:srgbClr val="39192C"/>
                </a:solidFill>
                <a:effectLst/>
                <a:uLnTx/>
                <a:uFillTx/>
                <a:latin typeface="Helvetica" panose="020B0604020202020204" pitchFamily="34" charset="0"/>
              </a:rPr>
              <a:t>Call 2019</a:t>
            </a:r>
            <a:endParaRPr kumimoji="0" lang="en-GB" altLang="nl-NL" sz="5000" b="0" i="0" u="none" strike="noStrike" kern="0" cap="none" spc="0" normalizeH="0" baseline="0" noProof="0" dirty="0">
              <a:ln>
                <a:noFill/>
              </a:ln>
              <a:solidFill>
                <a:srgbClr val="39192C"/>
              </a:solidFill>
              <a:effectLst/>
              <a:uLnTx/>
              <a:uFillTx/>
              <a:latin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6363" y="1266825"/>
            <a:ext cx="73406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Contract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periode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24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maanden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Jaarlijks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aanvraag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voor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1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jaar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Jaarlijks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toekenning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voor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1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jaar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Past performance: Call 2016 en Call 2017 (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november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2018)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In MT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bij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OS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bedrag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invullen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wat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voor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OS is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gebruikt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64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462424" y="257175"/>
            <a:ext cx="7340600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nl-NL" sz="3600" kern="0" dirty="0">
                <a:solidFill>
                  <a:srgbClr val="39192C"/>
                </a:solidFill>
                <a:latin typeface="Helvetica" panose="020B0604020202020204" pitchFamily="34" charset="0"/>
              </a:rPr>
              <a:t>Budget </a:t>
            </a:r>
            <a:r>
              <a:rPr lang="en-GB" altLang="nl-NL" sz="3600" kern="0" dirty="0" err="1">
                <a:solidFill>
                  <a:srgbClr val="39192C"/>
                </a:solidFill>
                <a:latin typeface="Helvetica" panose="020B0604020202020204" pitchFamily="34" charset="0"/>
              </a:rPr>
              <a:t>Hoger</a:t>
            </a:r>
            <a:r>
              <a:rPr lang="en-GB" altLang="nl-NL" sz="3600" kern="0" dirty="0">
                <a:solidFill>
                  <a:srgbClr val="39192C"/>
                </a:solidFill>
                <a:latin typeface="Helvetica" panose="020B0604020202020204" pitchFamily="34" charset="0"/>
              </a:rPr>
              <a:t> </a:t>
            </a:r>
            <a:r>
              <a:rPr lang="en-GB" altLang="nl-NL" sz="3600" kern="0" dirty="0" err="1">
                <a:solidFill>
                  <a:srgbClr val="39192C"/>
                </a:solidFill>
                <a:latin typeface="Helvetica" panose="020B0604020202020204" pitchFamily="34" charset="0"/>
              </a:rPr>
              <a:t>Onderwijs</a:t>
            </a:r>
            <a:r>
              <a:rPr lang="en-GB" altLang="nl-NL" sz="3600" kern="0" dirty="0">
                <a:solidFill>
                  <a:srgbClr val="39192C"/>
                </a:solidFill>
                <a:latin typeface="Helvetica" panose="020B0604020202020204" pitchFamily="34" charset="0"/>
              </a:rPr>
              <a:t> Call 2019</a:t>
            </a:r>
          </a:p>
          <a:p>
            <a:pPr marL="0" marR="0" lvl="0" indent="0" defTabSz="91440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nl-NL" sz="5000" b="0" i="0" u="none" strike="noStrike" kern="0" cap="none" spc="0" normalizeH="0" baseline="0" noProof="0" dirty="0">
              <a:ln>
                <a:noFill/>
              </a:ln>
              <a:solidFill>
                <a:srgbClr val="39192C"/>
              </a:solidFill>
              <a:effectLst/>
              <a:uLnTx/>
              <a:uFillTx/>
              <a:latin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6363" y="1266825"/>
            <a:ext cx="7340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	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163C05-0BA3-475B-BD43-DFB4BB4F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24" y="1266825"/>
            <a:ext cx="7014601" cy="4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3622" y="129137"/>
            <a:ext cx="73403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Beursbedragen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Call 2019</a:t>
            </a:r>
          </a:p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3200" i="1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943" y="857848"/>
            <a:ext cx="81860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369AB7-6C53-4F65-A660-6034AFFE8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43945"/>
              </p:ext>
            </p:extLst>
          </p:nvPr>
        </p:nvGraphicFramePr>
        <p:xfrm>
          <a:off x="1538344" y="1516828"/>
          <a:ext cx="6820348" cy="390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6" imgW="2448002" imgH="961945" progId="Excel.Sheet.12">
                  <p:embed/>
                </p:oleObj>
              </mc:Choice>
              <mc:Fallback>
                <p:oleObj name="Worksheet" r:id="rId6" imgW="2448002" imgH="96194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369AB7-6C53-4F65-A660-6034AFFE8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8344" y="1516828"/>
                        <a:ext cx="6820348" cy="3905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98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 van </a:t>
            </a:r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bestemming</a:t>
            </a:r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500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i="1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6440" y="279745"/>
            <a:ext cx="6663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ct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(</a:t>
            </a:r>
            <a:r>
              <a:rPr lang="en-US" sz="28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Studenten</a:t>
            </a:r>
            <a:r>
              <a:rPr lang="en-US" sz="2800" b="1" dirty="0">
                <a:solidFill>
                  <a:prstClr val="black"/>
                </a:solidFill>
                <a:latin typeface="Helvetica Light"/>
                <a:cs typeface="Helvetica Light"/>
              </a:rPr>
              <a:t> en </a:t>
            </a:r>
            <a:r>
              <a:rPr lang="en-US" sz="28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staf</a:t>
            </a:r>
            <a:r>
              <a:rPr lang="en-US" sz="2800" b="1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mobiliteit</a:t>
            </a:r>
            <a:r>
              <a:rPr lang="en-US" sz="2800" b="1" dirty="0">
                <a:solidFill>
                  <a:prstClr val="black"/>
                </a:solidFill>
                <a:latin typeface="Helvetica Light"/>
                <a:cs typeface="Helvetica Light"/>
              </a:rPr>
              <a:t>)                   </a:t>
            </a:r>
            <a:endParaRPr lang="en-US" sz="28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8A53792-C951-4FA3-AFCC-76FB425177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6440" y="1577340"/>
          <a:ext cx="6663120" cy="4355709"/>
        </p:xfrm>
        <a:graphic>
          <a:graphicData uri="http://schemas.openxmlformats.org/drawingml/2006/table">
            <a:tbl>
              <a:tblPr firstRow="1" firstCol="1" bandRow="1"/>
              <a:tblGrid>
                <a:gridCol w="2011562">
                  <a:extLst>
                    <a:ext uri="{9D8B030D-6E8A-4147-A177-3AD203B41FA5}">
                      <a16:colId xmlns:a16="http://schemas.microsoft.com/office/drawing/2014/main" val="410898503"/>
                    </a:ext>
                  </a:extLst>
                </a:gridCol>
                <a:gridCol w="4651558">
                  <a:extLst>
                    <a:ext uri="{9D8B030D-6E8A-4147-A177-3AD203B41FA5}">
                      <a16:colId xmlns:a16="http://schemas.microsoft.com/office/drawing/2014/main" val="4215198107"/>
                    </a:ext>
                  </a:extLst>
                </a:gridCol>
              </a:tblGrid>
              <a:tr h="1451903">
                <a:tc>
                  <a:txBody>
                    <a:bodyPr/>
                    <a:lstStyle/>
                    <a:p>
                      <a:pPr marL="6350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1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Countries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higher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60960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65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Denmark, Finland, Iceland, Ireland, Luxembourg, Sweden, United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Kingdom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Liechtenstein, Norway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60960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197174"/>
                  </a:ext>
                </a:extLst>
              </a:tr>
              <a:tr h="1451903">
                <a:tc>
                  <a:txBody>
                    <a:bodyPr/>
                    <a:lstStyle/>
                    <a:p>
                      <a:pPr marL="6350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2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Countries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medium living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60960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Austria, Belgium, Germany, France, Italy, Greece, Spain, Cyprus, Netherlands, Malta,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marR="158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60960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716313"/>
                  </a:ext>
                </a:extLst>
              </a:tr>
              <a:tr h="1451903">
                <a:tc>
                  <a:txBody>
                    <a:bodyPr/>
                    <a:lstStyle/>
                    <a:p>
                      <a:pPr marL="6350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3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 Countries with lower living costs </a:t>
                      </a:r>
                      <a:endParaRPr lang="nl-NL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60960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Bulgaria, Croatia,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Czech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Republic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Estonia, Latvia, Lithuania, Hungary, Poland, Romania, Slovakia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Serbia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Slovenia,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former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Yugoslav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Republic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Macedonia, Turkey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60960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43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1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3622" y="129137"/>
            <a:ext cx="73403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Aanpassingen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Call 2019</a:t>
            </a:r>
          </a:p>
          <a:p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3200" i="1" dirty="0">
              <a:solidFill>
                <a:srgbClr val="39192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943" y="857848"/>
            <a:ext cx="81860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u="sng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Doel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staftraining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professionele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ontwikkeling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van </a:t>
            </a:r>
            <a:b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staflid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te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ondersteunen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evenals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de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ontwikkeling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</a:p>
          <a:p>
            <a:pPr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	van de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betrokken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instellingen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.</a:t>
            </a:r>
            <a:b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endParaRPr lang="en-US" sz="2400" b="1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Duur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: Minimum 2 hele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dagen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tot 60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dagen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(excl.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reisdagen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).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Personeel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van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een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organisatie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dat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op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uitnodiging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van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een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instelling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les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komt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geven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: </a:t>
            </a:r>
            <a:b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minimum </a:t>
            </a:r>
            <a:r>
              <a:rPr lang="en-US" sz="2400" dirty="0" err="1">
                <a:solidFill>
                  <a:prstClr val="black"/>
                </a:solidFill>
                <a:latin typeface="Helvetica Light"/>
                <a:cs typeface="Helvetica Light"/>
              </a:rPr>
              <a:t>duur</a:t>
            </a:r>
            <a:r>
              <a:rPr lang="en-US" sz="24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1 hele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dag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er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is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geen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minimum </a:t>
            </a:r>
            <a:b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aantal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uren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les </a:t>
            </a:r>
            <a:r>
              <a:rPr lang="en-US" sz="2400" b="1" dirty="0" err="1">
                <a:solidFill>
                  <a:prstClr val="black"/>
                </a:solidFill>
                <a:latin typeface="Helvetica Light"/>
                <a:cs typeface="Helvetica Light"/>
              </a:rPr>
              <a:t>geven</a:t>
            </a: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.</a:t>
            </a: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3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376363" y="257175"/>
            <a:ext cx="7340600" cy="75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4500" b="0" i="0" u="none" strike="noStrike" kern="0" cap="none" spc="0" normalizeH="0" baseline="0" noProof="0" dirty="0" err="1">
                <a:ln>
                  <a:noFill/>
                </a:ln>
                <a:solidFill>
                  <a:srgbClr val="39192C"/>
                </a:solidFill>
                <a:effectLst/>
                <a:uLnTx/>
                <a:uFillTx/>
                <a:latin typeface="Helvetica" panose="020B0604020202020204" pitchFamily="34" charset="0"/>
              </a:rPr>
              <a:t>Aanvraag</a:t>
            </a:r>
            <a:r>
              <a:rPr kumimoji="0" lang="en-GB" altLang="nl-NL" sz="4500" b="0" i="0" u="none" strike="noStrike" kern="0" cap="none" spc="0" normalizeH="0" baseline="0" noProof="0" dirty="0">
                <a:ln>
                  <a:noFill/>
                </a:ln>
                <a:solidFill>
                  <a:srgbClr val="39192C"/>
                </a:solidFill>
                <a:effectLst/>
                <a:uLnTx/>
                <a:uFillTx/>
                <a:latin typeface="Helvetica" panose="020B0604020202020204" pitchFamily="34" charset="0"/>
              </a:rPr>
              <a:t>: E-Form 2019</a:t>
            </a:r>
            <a:endParaRPr kumimoji="0" lang="en-GB" altLang="nl-NL" sz="5000" b="0" i="0" u="none" strike="noStrike" kern="0" cap="none" spc="0" normalizeH="0" baseline="0" noProof="0" dirty="0">
              <a:ln>
                <a:noFill/>
              </a:ln>
              <a:solidFill>
                <a:srgbClr val="39192C"/>
              </a:solidFill>
              <a:effectLst/>
              <a:uLnTx/>
              <a:uFillTx/>
              <a:latin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6363" y="1266825"/>
            <a:ext cx="73406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In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december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beschikbaar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op website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Bericht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naar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coordinatoren</a:t>
            </a:r>
            <a:endParaRPr lang="en-US" sz="3000" kern="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lvl="0" indent="-457200" defTabSz="914400">
              <a:buClr>
                <a:srgbClr val="FC4E07"/>
              </a:buClr>
              <a:buSzPct val="65000"/>
              <a:buFont typeface="Wingdings" charset="2"/>
              <a:buChar char="u"/>
              <a:defRPr/>
            </a:pP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Guidelines on how to fill in &amp; submit</a:t>
            </a:r>
          </a:p>
          <a:p>
            <a:pPr marL="457200" lvl="0" indent="-457200" defTabSz="914400">
              <a:buClr>
                <a:srgbClr val="FC4E07"/>
              </a:buClr>
              <a:buSzPct val="65000"/>
              <a:buFont typeface="Wingdings" charset="2"/>
              <a:buChar char="u"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Eerst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PI code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invullen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457200" lvl="0" indent="-457200" defTabSz="914400">
              <a:buClr>
                <a:srgbClr val="FC4E07"/>
              </a:buClr>
              <a:buSzPct val="65000"/>
              <a:buFont typeface="Wingdings" charset="2"/>
              <a:buChar char="u"/>
              <a:defRPr/>
            </a:pP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Controleer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of de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gegevens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kloppen</a:t>
            </a:r>
            <a:endParaRPr lang="en-US" sz="3000" kern="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lvl="0" indent="-457200" defTabSz="914400">
              <a:buClr>
                <a:srgbClr val="FC4E07"/>
              </a:buClr>
              <a:buSzPct val="65000"/>
              <a:buFont typeface="Wingdings" charset="2"/>
              <a:buChar char="u"/>
              <a:defRPr/>
            </a:pP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Anders </a:t>
            </a:r>
            <a:r>
              <a:rPr lang="en-US" sz="3000" kern="0" dirty="0" err="1">
                <a:solidFill>
                  <a:prstClr val="black"/>
                </a:solidFill>
                <a:latin typeface="Helvetica Light"/>
                <a:cs typeface="Helvetica Light"/>
              </a:rPr>
              <a:t>wijzigen</a:t>
            </a:r>
            <a:r>
              <a:rPr lang="en-US" sz="3000" kern="0" dirty="0">
                <a:solidFill>
                  <a:prstClr val="black"/>
                </a:solidFill>
                <a:latin typeface="Helvetica Light"/>
                <a:cs typeface="Helvetica Light"/>
              </a:rPr>
              <a:t> in Participant Portal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 typeface="Wingdings" charset="2"/>
              <a:buChar char="u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Deadline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dinsdag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5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februari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2019 om 12.00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Brusselse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tijd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 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4E07"/>
              </a:buClr>
              <a:buSzPct val="65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078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6440" y="279744"/>
            <a:ext cx="7340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Eindrapportage</a:t>
            </a:r>
            <a:r>
              <a:rPr lang="en-US" sz="4500" dirty="0">
                <a:solidFill>
                  <a:srgbClr val="39192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Call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1561" y="857848"/>
            <a:ext cx="8092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Vaststelling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en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aantallen</a:t>
            </a:r>
            <a:endParaRPr lang="en-US" sz="3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Inhoudelijke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Helvetica Light"/>
                <a:cs typeface="Helvetica Light"/>
              </a:rPr>
              <a:t>beoordeling</a:t>
            </a:r>
            <a:endParaRPr lang="en-US" sz="30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>
                <a:solidFill>
                  <a:prstClr val="black"/>
                </a:solidFill>
                <a:latin typeface="Helvetica Light"/>
                <a:cs typeface="Helvetica Light"/>
              </a:rPr>
              <a:t>Feed </a:t>
            </a: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back participants reports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r>
              <a:rPr lang="en-US" sz="3000" dirty="0">
                <a:solidFill>
                  <a:prstClr val="black"/>
                </a:solidFill>
                <a:latin typeface="Helvetica Light"/>
                <a:cs typeface="Helvetica Light"/>
              </a:rPr>
              <a:t>Good practices</a:t>
            </a: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>
              <a:buClr>
                <a:srgbClr val="FC4E07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marL="457200" indent="-457200">
              <a:buClr>
                <a:srgbClr val="FC4E07"/>
              </a:buClr>
              <a:buSzPct val="65000"/>
              <a:buFont typeface="Wingdings" charset="2"/>
              <a:buChar char="u"/>
            </a:pPr>
            <a:endParaRPr lang="en-US" sz="2400" dirty="0">
              <a:solidFill>
                <a:prstClr val="black"/>
              </a:solidFill>
              <a:latin typeface="Helvetica Light"/>
              <a:cs typeface="Helvetica Light"/>
            </a:endParaRPr>
          </a:p>
          <a:p>
            <a:pPr algn="r">
              <a:buClr>
                <a:srgbClr val="FC4E07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latin typeface="Helvetica Light"/>
                <a:cs typeface="Helvetica Light"/>
              </a:rPr>
              <a:t>                   </a:t>
            </a:r>
            <a:endParaRPr lang="en-US" sz="2000" b="1" i="1" dirty="0">
              <a:solidFill>
                <a:srgbClr val="FC4E07"/>
              </a:solidFill>
              <a:latin typeface="Helvetica Light"/>
              <a:cs typeface="Helvetica Ligh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933047"/>
            <a:ext cx="2482318" cy="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0312"/>
      </p:ext>
    </p:extLst>
  </p:cSld>
  <p:clrMapOvr>
    <a:masterClrMapping/>
  </p:clrMapOvr>
</p:sld>
</file>

<file path=ppt/theme/theme1.xml><?xml version="1.0" encoding="utf-8"?>
<a:theme xmlns:a="http://schemas.openxmlformats.org/drawingml/2006/main" name="131204_PRI_NUF_ppt_Erasmus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31204_PRI_NUF_ppt_Erasmus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131204_PRI_NUF_ppt_Erasmus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224C2C53E5E37643AFC355722DD40B500058A5B3EFC41B07448E52EC3BF2C99627" ma:contentTypeVersion="63" ma:contentTypeDescription="EP-Nuffic default document" ma:contentTypeScope="" ma:versionID="80e9957ba33711cdf75e332b8d4f9175">
  <xsd:schema xmlns:xsd="http://www.w3.org/2001/XMLSchema" xmlns:xs="http://www.w3.org/2001/XMLSchema" xmlns:p="http://schemas.microsoft.com/office/2006/metadata/properties" xmlns:ns2="27a646ec-b11d-44f2-b007-16ce52b3018b" targetNamespace="http://schemas.microsoft.com/office/2006/metadata/properties" ma:root="true" ma:fieldsID="2952dd4e07ee8e1b794495beb82466e0" ns2:_="">
    <xsd:import namespace="27a646ec-b11d-44f2-b007-16ce52b3018b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646ec-b11d-44f2-b007-16ce52b3018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4ae14868-6f31-44f0-b410-52f19e37ad7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89382f15-99f8-42e9-98c2-f084dcd23f82}" ma:internalName="TaxCatchAll" ma:showField="CatchAllData" ma:web="27a646ec-b11d-44f2-b007-16ce52b30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9382f15-99f8-42e9-98c2-f084dcd23f82}" ma:internalName="TaxCatchAllLabel" ma:readOnly="true" ma:showField="CatchAllDataLabel" ma:web="27a646ec-b11d-44f2-b007-16ce52b30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ae14868-6f31-44f0-b410-52f19e37ad77" ContentTypeId="0x010100224C2C53E5E37643AFC355722DD40B5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7a646ec-b11d-44f2-b007-16ce52b3018b">
      <Terms xmlns="http://schemas.microsoft.com/office/infopath/2007/PartnerControls"/>
    </TaxKeywordTaxHTField>
    <TaxCatchAll xmlns="27a646ec-b11d-44f2-b007-16ce52b3018b"/>
    <_dlc_DocId xmlns="27a646ec-b11d-44f2-b007-16ce52b3018b">DEPDOC-959341906-66864</_dlc_DocId>
    <_dlc_DocIdUrl xmlns="27a646ec-b11d-44f2-b007-16ce52b3018b">
      <Url>https://nuffic.sharepoint.com/sites/departments/na/_layouts/15/DocIdRedir.aspx?ID=DEPDOC-959341906-66864</Url>
      <Description>DEPDOC-959341906-66864</Description>
    </_dlc_DocIdUrl>
  </documentManagement>
</p:properties>
</file>

<file path=customXml/itemProps1.xml><?xml version="1.0" encoding="utf-8"?>
<ds:datastoreItem xmlns:ds="http://schemas.openxmlformats.org/officeDocument/2006/customXml" ds:itemID="{08EE7194-2D31-45B5-BAFD-3F57A51AA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646ec-b11d-44f2-b007-16ce52b30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C45BA-201B-46C9-A44F-114FF68DB08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847713E-6DA9-47C5-B0E1-C15537E178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2FF318-6051-4E63-9687-0B996B49EA0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AF33945-4577-4B7E-84B1-34F54993706D}">
  <ds:schemaRefs>
    <ds:schemaRef ds:uri="http://purl.org/dc/terms/"/>
    <ds:schemaRef ds:uri="http://schemas.microsoft.com/office/infopath/2007/PartnerControls"/>
    <ds:schemaRef ds:uri="27a646ec-b11d-44f2-b007-16ce52b3018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Diavoorstelling (4:3)</PresentationFormat>
  <Paragraphs>254</Paragraphs>
  <Slides>26</Slides>
  <Notes>26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9" baseType="lpstr">
      <vt:lpstr>Calibri hoofdtekst</vt:lpstr>
      <vt:lpstr>Helvetica Light</vt:lpstr>
      <vt:lpstr>Arial</vt:lpstr>
      <vt:lpstr>Calibri</vt:lpstr>
      <vt:lpstr>Calibri Light</vt:lpstr>
      <vt:lpstr>Helvetica</vt:lpstr>
      <vt:lpstr>Times New Roman</vt:lpstr>
      <vt:lpstr>Wingdings</vt:lpstr>
      <vt:lpstr>131204_PRI_NUF_ppt_Erasmus+</vt:lpstr>
      <vt:lpstr>1_131204_PRI_NUF_ppt_Erasmus+</vt:lpstr>
      <vt:lpstr>2_131204_PRI_NUF_ppt_Erasmus+</vt:lpstr>
      <vt:lpstr>Microsoft Excel-werkblad</vt:lpstr>
      <vt:lpstr>Worksheet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Stichting Nuffic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jvdree</dc:creator>
  <cp:keywords/>
  <cp:lastModifiedBy>Joy Plokker</cp:lastModifiedBy>
  <cp:revision>267</cp:revision>
  <cp:lastPrinted>2018-11-05T11:54:51Z</cp:lastPrinted>
  <dcterms:created xsi:type="dcterms:W3CDTF">2013-12-05T09:53:28Z</dcterms:created>
  <dcterms:modified xsi:type="dcterms:W3CDTF">2018-11-07T07:35:16Z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0x010100224C2C53E5E37643AFC355722DD40B500058A5B3EFC41B07448E52EC3BF2C99627</vt:lpwstr>
  </property>
  <property fmtid="{D5CDD505-2E9C-101B-9397-08002B2CF9AE}" pid="3" name="_dlc_DocIdItemGuid">
    <vt:lpwstr>3ace5d23-075e-4bc4-998d-d1b897e0673b</vt:lpwstr>
  </property>
  <property fmtid="{D5CDD505-2E9C-101B-9397-08002B2CF9AE}" pid="4" name="TaxKeyword">
    <vt:lpwstr/>
  </property>
</Properties>
</file>