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6"/>
  </p:sldMasterIdLst>
  <p:notesMasterIdLst>
    <p:notesMasterId r:id="rId33"/>
  </p:notesMasterIdLst>
  <p:handoutMasterIdLst>
    <p:handoutMasterId r:id="rId34"/>
  </p:handoutMasterIdLst>
  <p:sldIdLst>
    <p:sldId id="262" r:id="rId7"/>
    <p:sldId id="341" r:id="rId8"/>
    <p:sldId id="263" r:id="rId9"/>
    <p:sldId id="266" r:id="rId10"/>
    <p:sldId id="267" r:id="rId11"/>
    <p:sldId id="268" r:id="rId12"/>
    <p:sldId id="270" r:id="rId13"/>
    <p:sldId id="304" r:id="rId14"/>
    <p:sldId id="306" r:id="rId15"/>
    <p:sldId id="343" r:id="rId16"/>
    <p:sldId id="333" r:id="rId17"/>
    <p:sldId id="334" r:id="rId18"/>
    <p:sldId id="342" r:id="rId19"/>
    <p:sldId id="344" r:id="rId20"/>
    <p:sldId id="275" r:id="rId21"/>
    <p:sldId id="335" r:id="rId22"/>
    <p:sldId id="336" r:id="rId23"/>
    <p:sldId id="337" r:id="rId24"/>
    <p:sldId id="276" r:id="rId25"/>
    <p:sldId id="291" r:id="rId26"/>
    <p:sldId id="338" r:id="rId27"/>
    <p:sldId id="319" r:id="rId28"/>
    <p:sldId id="296" r:id="rId29"/>
    <p:sldId id="339" r:id="rId30"/>
    <p:sldId id="329" r:id="rId31"/>
    <p:sldId id="340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entury Gothic" panose="020B0502020202020204" pitchFamily="34" charset="0"/>
      <p:regular r:id="rId39"/>
      <p:bold r:id="rId40"/>
      <p:italic r:id="rId41"/>
      <p:boldItalic r:id="rId42"/>
    </p:embeddedFont>
    <p:embeddedFont>
      <p:font typeface="Futura PT Book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2024"/>
    <a:srgbClr val="35475B"/>
    <a:srgbClr val="314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8" autoAdjust="0"/>
    <p:restoredTop sz="86855" autoAdjust="0"/>
  </p:normalViewPr>
  <p:slideViewPr>
    <p:cSldViewPr snapToGrid="0">
      <p:cViewPr varScale="1">
        <p:scale>
          <a:sx n="95" d="100"/>
          <a:sy n="95" d="100"/>
        </p:scale>
        <p:origin x="52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914" y="5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2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Tsaldari" userId="5feb634c-3066-4223-bb7d-d74c50e68bbf" providerId="ADAL" clId="{A0D7B0F3-A593-4690-ADC9-46A573EDB6FE}"/>
    <pc:docChg chg="custSel modSld">
      <pc:chgData name="Sophia Tsaldari" userId="5feb634c-3066-4223-bb7d-d74c50e68bbf" providerId="ADAL" clId="{A0D7B0F3-A593-4690-ADC9-46A573EDB6FE}" dt="2019-04-09T12:56:18.700" v="0" actId="478"/>
      <pc:docMkLst>
        <pc:docMk/>
      </pc:docMkLst>
      <pc:sldChg chg="delSp">
        <pc:chgData name="Sophia Tsaldari" userId="5feb634c-3066-4223-bb7d-d74c50e68bbf" providerId="ADAL" clId="{A0D7B0F3-A593-4690-ADC9-46A573EDB6FE}" dt="2019-04-09T12:56:18.700" v="0" actId="478"/>
        <pc:sldMkLst>
          <pc:docMk/>
          <pc:sldMk cId="843280389" sldId="276"/>
        </pc:sldMkLst>
        <pc:spChg chg="del">
          <ac:chgData name="Sophia Tsaldari" userId="5feb634c-3066-4223-bb7d-d74c50e68bbf" providerId="ADAL" clId="{A0D7B0F3-A593-4690-ADC9-46A573EDB6FE}" dt="2019-04-09T12:56:18.700" v="0" actId="478"/>
          <ac:spMkLst>
            <pc:docMk/>
            <pc:sldMk cId="843280389" sldId="276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9945-A9FD-42AC-A465-9BE9854B5184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1C306-4CC7-49D1-9FAD-84FFCF2F150E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104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030EA-AC9A-42DE-A2AC-214FA8E573B8}" type="datetimeFigureOut">
              <a:rPr lang="en-US" smtClean="0"/>
              <a:t>4/9/2019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42F61-A3A7-4192-8766-919A4ECDAB3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71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C60A6-1461-4227-80AA-8247B0864233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2076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Reduce</a:t>
            </a:r>
            <a:r>
              <a:rPr lang="nl-BE" dirty="0"/>
              <a:t> </a:t>
            </a:r>
            <a:r>
              <a:rPr lang="nl-BE" dirty="0" err="1"/>
              <a:t>workload</a:t>
            </a:r>
            <a:r>
              <a:rPr lang="nl-BE" dirty="0"/>
              <a:t>,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replace</a:t>
            </a:r>
            <a:r>
              <a:rPr lang="nl-BE" dirty="0"/>
              <a:t> </a:t>
            </a:r>
            <a:r>
              <a:rPr lang="nl-BE" dirty="0" err="1"/>
              <a:t>worklaod</a:t>
            </a:r>
            <a:r>
              <a:rPr lang="nl-BE" dirty="0"/>
              <a:t>!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2F61-A3A7-4192-8766-919A4ECDA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42F61-A3A7-4192-8766-919A4ECDAB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5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545"/>
          <a:stretch/>
        </p:blipFill>
        <p:spPr>
          <a:xfrm>
            <a:off x="1" y="0"/>
            <a:ext cx="12192000" cy="686537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7374"/>
            <a:ext cx="12192000" cy="68653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85850" y="4322799"/>
            <a:ext cx="7003026" cy="524421"/>
          </a:xfrm>
        </p:spPr>
        <p:txBody>
          <a:bodyPr anchor="b">
            <a:normAutofit/>
          </a:bodyPr>
          <a:lstStyle>
            <a:lvl1pPr algn="r">
              <a:defRPr sz="3200" baseline="0">
                <a:solidFill>
                  <a:srgbClr val="A12024"/>
                </a:solidFill>
              </a:defRPr>
            </a:lvl1pPr>
          </a:lstStyle>
          <a:p>
            <a:r>
              <a:rPr lang="en-US" dirty="0"/>
              <a:t>Write your name and surname here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85851" y="4952680"/>
            <a:ext cx="7003025" cy="489229"/>
          </a:xfrm>
        </p:spPr>
        <p:txBody>
          <a:bodyPr>
            <a:normAutofit/>
          </a:bodyPr>
          <a:lstStyle>
            <a:lvl1pPr marL="0" indent="0" algn="r">
              <a:buNone/>
              <a:defRPr sz="2800" baseline="0">
                <a:solidFill>
                  <a:srgbClr val="A1202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Write the event name and date here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4785850" y="4906212"/>
            <a:ext cx="7003025" cy="0"/>
          </a:xfrm>
          <a:prstGeom prst="line">
            <a:avLst/>
          </a:prstGeom>
          <a:ln w="15875">
            <a:solidFill>
              <a:srgbClr val="354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05" y="506251"/>
            <a:ext cx="5916027" cy="23664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8" y="6134838"/>
            <a:ext cx="2688687" cy="5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D31E0C-28B7-4853-9857-86269E10F45C}" type="datetimeFigureOut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50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81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23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643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199" y="310441"/>
            <a:ext cx="10649607" cy="1024374"/>
          </a:xfrm>
        </p:spPr>
        <p:txBody>
          <a:bodyPr anchor="b"/>
          <a:lstStyle>
            <a:lvl1pPr>
              <a:defRPr sz="6000">
                <a:solidFill>
                  <a:srgbClr val="A12024"/>
                </a:solidFill>
              </a:defRPr>
            </a:lvl1pPr>
          </a:lstStyle>
          <a:p>
            <a:r>
              <a:rPr lang="en-US" dirty="0"/>
              <a:t>Partners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endParaRPr lang="en-GB" altLang="en-US" dirty="0">
              <a:solidFill>
                <a:srgbClr val="31485B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41A-4CED-46B5-982D-7EDB84835DE5}" type="slidenum">
              <a:rPr lang="en-GB" smtClean="0"/>
              <a:t>‹nr.›</a:t>
            </a:fld>
            <a:endParaRPr lang="en-GB"/>
          </a:p>
        </p:txBody>
      </p: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4" y="6197628"/>
            <a:ext cx="14954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33350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1925" y="152400"/>
            <a:ext cx="133350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0" name="Content Placeholder 3" descr="EUF_logo_colour_transparent_b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0" t="-2216" r="-4413" b="-1358"/>
          <a:stretch>
            <a:fillRect/>
          </a:stretch>
        </p:blipFill>
        <p:spPr>
          <a:xfrm>
            <a:off x="996950" y="1751806"/>
            <a:ext cx="2125663" cy="395288"/>
          </a:xfrm>
          <a:prstGeom prst="rect">
            <a:avLst/>
          </a:prstGeom>
        </p:spPr>
      </p:pic>
      <p:pic>
        <p:nvPicPr>
          <p:cNvPr id="11" name="Picture 4" descr="logo_UGent_EN_RGB_2400_color-on-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1179513"/>
            <a:ext cx="192405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University Warsaw 0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1207294"/>
            <a:ext cx="1484313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official version_print version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675" y="1522413"/>
            <a:ext cx="23145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UPORTO_transparent_bg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8" y="1542256"/>
            <a:ext cx="23129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rouslogo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75" y="2824163"/>
            <a:ext cx="11414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ESNlogo-digital-colour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008313"/>
            <a:ext cx="16129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INECALOGO2008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3" y="2767013"/>
            <a:ext cx="11572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 descr="SOP_Logo_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550" y="3152775"/>
            <a:ext cx="182086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SIGMA_logo-01.png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4675188"/>
            <a:ext cx="14430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QS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454525"/>
            <a:ext cx="126365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umea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3" y="4543425"/>
            <a:ext cx="10922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4503738"/>
            <a:ext cx="16160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2981325"/>
            <a:ext cx="15970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395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11471" r="1151" b="375"/>
          <a:stretch/>
        </p:blipFill>
        <p:spPr>
          <a:xfrm>
            <a:off x="-403089" y="0"/>
            <a:ext cx="12612414" cy="74308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12024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F9BF-B7EE-4695-8F26-857C314A3655}" type="datetime1">
              <a:rPr lang="en-GB" smtClean="0"/>
              <a:t>09/04/2019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1485B"/>
                </a:solidFill>
              </a:rPr>
              <a:t>erasmuswithoutpaper.eu</a:t>
            </a:r>
          </a:p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41A-4CED-46B5-982D-7EDB84835DE5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-379442" y="0"/>
            <a:ext cx="137704" cy="7430814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-185575" y="258149"/>
            <a:ext cx="142738" cy="734083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5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81" y="2759256"/>
            <a:ext cx="4643437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6010275" y="2028497"/>
            <a:ext cx="0" cy="38888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4" y="6197628"/>
            <a:ext cx="1495425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50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446827"/>
            <a:ext cx="9144000" cy="964534"/>
          </a:xfrm>
          <a:solidFill>
            <a:srgbClr val="31485B"/>
          </a:solidFill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Write main title here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56821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subtitle or small description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 R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446827"/>
            <a:ext cx="9144000" cy="964534"/>
          </a:xfrm>
          <a:solidFill>
            <a:srgbClr val="A12024"/>
          </a:solidFill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Write main title here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256821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rgbClr val="A1202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Write subtitle or small description here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4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1335"/>
            <a:ext cx="10515600" cy="1325563"/>
          </a:xfrm>
        </p:spPr>
        <p:txBody>
          <a:bodyPr/>
          <a:lstStyle>
            <a:lvl1pPr>
              <a:defRPr>
                <a:solidFill>
                  <a:srgbClr val="35475B"/>
                </a:solidFill>
                <a:latin typeface="Futura PT Book" panose="020B0502020204020303" pitchFamily="34" charset="0"/>
              </a:defRPr>
            </a:lvl1pPr>
          </a:lstStyle>
          <a:p>
            <a:r>
              <a:rPr lang="en-US" dirty="0"/>
              <a:t>Write main title here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rgbClr val="31485B"/>
                </a:solidFill>
                <a:latin typeface="Futura PT Book" panose="020B05020202040203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5pPr>
          </a:lstStyle>
          <a:p>
            <a:pPr lvl="0"/>
            <a:r>
              <a:rPr lang="en-US" dirty="0"/>
              <a:t>Write topic here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second level here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third level here 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fourth level here 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fifth level here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Or add images, graphs, tables, </a:t>
            </a:r>
            <a:r>
              <a:rPr lang="en-US" dirty="0" err="1"/>
              <a:t>etc</a:t>
            </a:r>
            <a:r>
              <a:rPr lang="en-US" dirty="0"/>
              <a:t>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1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1335"/>
            <a:ext cx="10515600" cy="1325563"/>
          </a:xfrm>
        </p:spPr>
        <p:txBody>
          <a:bodyPr/>
          <a:lstStyle>
            <a:lvl1pPr>
              <a:defRPr>
                <a:solidFill>
                  <a:srgbClr val="35475B"/>
                </a:solidFill>
                <a:latin typeface="Futura PT Book" panose="020B0502020204020303" pitchFamily="34" charset="0"/>
              </a:defRPr>
            </a:lvl1pPr>
          </a:lstStyle>
          <a:p>
            <a:r>
              <a:rPr lang="en-US" dirty="0"/>
              <a:t>Write main title here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rgbClr val="31485B"/>
                </a:solidFill>
                <a:latin typeface="Futura PT Book" panose="020B05020202040203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31485B"/>
                </a:solidFill>
                <a:latin typeface="Futura PT Book" panose="020B0502020204020303" pitchFamily="34" charset="0"/>
              </a:defRPr>
            </a:lvl5pPr>
          </a:lstStyle>
          <a:p>
            <a:pPr lvl="0"/>
            <a:r>
              <a:rPr lang="en-US" dirty="0"/>
              <a:t>Write topic here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second level here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third level here 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fourth level here 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fifth level here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Or add images, graphs, tables, </a:t>
            </a:r>
            <a:r>
              <a:rPr lang="en-US" dirty="0" err="1"/>
              <a:t>etc</a:t>
            </a:r>
            <a:r>
              <a:rPr lang="en-US" dirty="0"/>
              <a:t>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1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1335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A12024"/>
                </a:solidFill>
                <a:latin typeface="Futura PT Book" panose="020B0502020204020303" pitchFamily="34" charset="0"/>
              </a:defRPr>
            </a:lvl1pPr>
          </a:lstStyle>
          <a:p>
            <a:r>
              <a:rPr lang="en-US" dirty="0"/>
              <a:t>Write main title here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rgbClr val="A12024"/>
                </a:solidFill>
                <a:latin typeface="Futura PT Book" panose="020B0502020204020303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A12024"/>
                </a:solidFill>
                <a:latin typeface="Futura PT Book" panose="020B0502020204020303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A12024"/>
                </a:solidFill>
                <a:latin typeface="Futura PT Book" panose="020B0502020204020303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A12024"/>
                </a:solidFill>
                <a:latin typeface="Futura PT Book" panose="020B0502020204020303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A12024"/>
                </a:solidFill>
                <a:latin typeface="Futura PT Book" panose="020B0502020204020303" pitchFamily="34" charset="0"/>
              </a:defRPr>
            </a:lvl5pPr>
          </a:lstStyle>
          <a:p>
            <a:pPr lvl="0"/>
            <a:r>
              <a:rPr lang="en-US" dirty="0"/>
              <a:t>Write topic here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second level here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third level here 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fourth level here 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topic fifth level here 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Or add images, graphs, tables, </a:t>
            </a:r>
            <a:r>
              <a:rPr lang="en-US" dirty="0" err="1"/>
              <a:t>etc</a:t>
            </a:r>
            <a:r>
              <a:rPr lang="en-US" dirty="0"/>
              <a:t> here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84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and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892"/>
          <a:stretch/>
        </p:blipFill>
        <p:spPr>
          <a:xfrm>
            <a:off x="0" y="-12880"/>
            <a:ext cx="12192000" cy="686444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12192000" cy="68653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3450" y="1607370"/>
            <a:ext cx="10677831" cy="949817"/>
          </a:xfrm>
        </p:spPr>
        <p:txBody>
          <a:bodyPr anchor="b"/>
          <a:lstStyle>
            <a:lvl1pPr algn="ctr">
              <a:defRPr sz="6000" baseline="0">
                <a:solidFill>
                  <a:srgbClr val="A12024"/>
                </a:solidFill>
              </a:defRPr>
            </a:lvl1pPr>
          </a:lstStyle>
          <a:p>
            <a:r>
              <a:rPr lang="en-US" dirty="0"/>
              <a:t>Thanks for your attention line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418005" y="4614279"/>
            <a:ext cx="5083277" cy="492896"/>
          </a:xfrm>
        </p:spPr>
        <p:txBody>
          <a:bodyPr>
            <a:normAutofit/>
          </a:bodyPr>
          <a:lstStyle>
            <a:lvl1pPr marL="0" indent="0" algn="r">
              <a:buNone/>
              <a:defRPr sz="36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Write your e-mail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6418006" y="3720229"/>
            <a:ext cx="5083277" cy="618086"/>
          </a:xfrm>
        </p:spPr>
        <p:txBody>
          <a:bodyPr>
            <a:noAutofit/>
          </a:bodyPr>
          <a:lstStyle>
            <a:lvl1pPr marL="0" indent="0" algn="r">
              <a:buNone/>
              <a:defRPr sz="4400" baseline="0"/>
            </a:lvl1pPr>
          </a:lstStyle>
          <a:p>
            <a:pPr lvl="0"/>
            <a:r>
              <a:rPr lang="pt-PT" dirty="0"/>
              <a:t>Write your name here</a:t>
            </a:r>
            <a:endParaRPr lang="en-GB" dirty="0"/>
          </a:p>
        </p:txBody>
      </p:sp>
      <p:sp>
        <p:nvSpPr>
          <p:cNvPr id="26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418005" y="5177077"/>
            <a:ext cx="5083278" cy="353568"/>
          </a:xfrm>
        </p:spPr>
        <p:txBody>
          <a:bodyPr>
            <a:normAutofit/>
          </a:bodyPr>
          <a:lstStyle>
            <a:lvl1pPr marL="0" indent="0" algn="r">
              <a:buNone/>
              <a:defRPr sz="2000" baseline="0">
                <a:solidFill>
                  <a:srgbClr val="31485B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Write your social media channel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1" y="3496725"/>
            <a:ext cx="4642346" cy="1856939"/>
          </a:xfrm>
          <a:prstGeom prst="rect">
            <a:avLst/>
          </a:prstGeom>
        </p:spPr>
      </p:pic>
      <p:cxnSp>
        <p:nvCxnSpPr>
          <p:cNvPr id="29" name="Straight Connector 28"/>
          <p:cNvCxnSpPr/>
          <p:nvPr userDrawn="1"/>
        </p:nvCxnSpPr>
        <p:spPr>
          <a:xfrm>
            <a:off x="6073877" y="3409167"/>
            <a:ext cx="0" cy="2521974"/>
          </a:xfrm>
          <a:prstGeom prst="line">
            <a:avLst/>
          </a:prstGeom>
          <a:ln w="19050" cmpd="dbl">
            <a:solidFill>
              <a:srgbClr val="3547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631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256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258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Write here main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Write here topic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here topic 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here topic 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here topic 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Write here topic 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8832F-6AD7-4D45-8567-DF19AEBA7222}" type="slidenum">
              <a:rPr lang="en-GB" smtClean="0"/>
              <a:t>‹nr.›</a:t>
            </a:fld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4912442" y="6355940"/>
            <a:ext cx="236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1485B"/>
                </a:solidFill>
                <a:latin typeface="Futura PT Book" panose="020B0502020204020303" pitchFamily="34" charset="0"/>
              </a:rPr>
              <a:t>erasmuswithoutpaper.eu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171" y="6196474"/>
            <a:ext cx="1487257" cy="59490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132735" cy="6858000"/>
          </a:xfrm>
          <a:prstGeom prst="rect">
            <a:avLst/>
          </a:prstGeom>
          <a:solidFill>
            <a:srgbClr val="A12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162232" y="152400"/>
            <a:ext cx="132735" cy="6858000"/>
          </a:xfrm>
          <a:prstGeom prst="rect">
            <a:avLst/>
          </a:prstGeom>
          <a:solidFill>
            <a:srgbClr val="3148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90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1" r:id="rId3"/>
    <p:sldLayoutId id="2147483650" r:id="rId4"/>
    <p:sldLayoutId id="2147483663" r:id="rId5"/>
    <p:sldLayoutId id="2147483662" r:id="rId6"/>
    <p:sldLayoutId id="2147483651" r:id="rId7"/>
    <p:sldLayoutId id="2147483652" r:id="rId8"/>
    <p:sldLayoutId id="2147483653" r:id="rId9"/>
    <p:sldLayoutId id="2147483656" r:id="rId10"/>
    <p:sldLayoutId id="2147483657" r:id="rId11"/>
    <p:sldLayoutId id="2147483658" r:id="rId12"/>
    <p:sldLayoutId id="2147483659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475B"/>
          </a:solidFill>
          <a:latin typeface="Futura PT Book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1485B"/>
          </a:solidFill>
          <a:latin typeface="Futura PT Book" panose="020B0502020204020303" pitchFamily="34" charset="0"/>
          <a:ea typeface="+mn-ea"/>
          <a:cs typeface="+mn-cs"/>
        </a:defRPr>
      </a:lvl1pPr>
      <a:lvl2pPr marL="4572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400" kern="1200" baseline="0">
          <a:solidFill>
            <a:srgbClr val="31485B"/>
          </a:solidFill>
          <a:latin typeface="Futura PT Book" panose="020B0502020204020303" pitchFamily="34" charset="0"/>
          <a:ea typeface="+mn-ea"/>
          <a:cs typeface="+mn-cs"/>
        </a:defRPr>
      </a:lvl2pPr>
      <a:lvl3pPr marL="914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 baseline="0">
          <a:solidFill>
            <a:srgbClr val="31485B"/>
          </a:solidFill>
          <a:latin typeface="Futura PT Book" panose="020B0502020204020303" pitchFamily="34" charset="0"/>
          <a:ea typeface="+mn-ea"/>
          <a:cs typeface="+mn-cs"/>
        </a:defRPr>
      </a:lvl3pPr>
      <a:lvl4pPr marL="13716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 baseline="0">
          <a:solidFill>
            <a:srgbClr val="31485B"/>
          </a:solidFill>
          <a:latin typeface="Futura PT Book" panose="020B0502020204020303" pitchFamily="34" charset="0"/>
          <a:ea typeface="+mn-ea"/>
          <a:cs typeface="+mn-cs"/>
        </a:defRPr>
      </a:lvl4pPr>
      <a:lvl5pPr marL="18288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800" kern="1200" baseline="0">
          <a:solidFill>
            <a:srgbClr val="31485B"/>
          </a:solidFill>
          <a:latin typeface="Futura PT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3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erasmuswithoutpaper.eu/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Paul Leys – Ghent University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11 April 2019 – Amersfoort</a:t>
            </a:r>
          </a:p>
        </p:txBody>
      </p:sp>
    </p:spTree>
    <p:extLst>
      <p:ext uri="{BB962C8B-B14F-4D97-AF65-F5344CB8AC3E}">
        <p14:creationId xmlns:p14="http://schemas.microsoft.com/office/powerpoint/2010/main" val="236096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  <a:cs typeface="Avenir Light"/>
              </a:rPr>
              <a:t>Inter-institutional agreements</a:t>
            </a:r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86898"/>
            <a:ext cx="10851696" cy="27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9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>
                <a:latin typeface="Century Gothic" panose="020B0502020202020204" pitchFamily="34" charset="0"/>
              </a:rPr>
              <a:t>Nominations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C6248-AF08-4FC6-9A68-E87C43C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9215" y="6315690"/>
            <a:ext cx="2743200" cy="365125"/>
          </a:xfrm>
        </p:spPr>
        <p:txBody>
          <a:bodyPr/>
          <a:lstStyle/>
          <a:p>
            <a:fld id="{EA68832F-6AD7-4D45-8567-DF19AEBA7222}" type="slidenum">
              <a:rPr lang="en-GB" smtClean="0"/>
              <a:t>11</a:t>
            </a:fld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95512"/>
            <a:ext cx="10859785" cy="47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2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Learning Agreement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5BC6248-AF08-4FC6-9A68-E87C43C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09215" y="6315690"/>
            <a:ext cx="2743200" cy="365125"/>
          </a:xfrm>
        </p:spPr>
        <p:txBody>
          <a:bodyPr/>
          <a:lstStyle/>
          <a:p>
            <a:fld id="{EA68832F-6AD7-4D45-8567-DF19AEBA7222}" type="slidenum">
              <a:rPr lang="en-GB" smtClean="0"/>
              <a:t>12</a:t>
            </a:fld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6587"/>
            <a:ext cx="10526233" cy="520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5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Confirmation</a:t>
            </a:r>
            <a:r>
              <a:rPr lang="nl-BE" dirty="0"/>
              <a:t> of </a:t>
            </a:r>
            <a:r>
              <a:rPr lang="nl-BE" dirty="0" err="1"/>
              <a:t>stay</a:t>
            </a:r>
            <a:endParaRPr lang="en-US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70443"/>
            <a:ext cx="8335001" cy="5096171"/>
          </a:xfrm>
        </p:spPr>
      </p:pic>
    </p:spTree>
    <p:extLst>
      <p:ext uri="{BB962C8B-B14F-4D97-AF65-F5344CB8AC3E}">
        <p14:creationId xmlns:p14="http://schemas.microsoft.com/office/powerpoint/2010/main" val="250761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Transcript of records</a:t>
            </a:r>
            <a:endParaRPr lang="en-US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6898"/>
            <a:ext cx="10506416" cy="3044590"/>
          </a:xfrm>
        </p:spPr>
      </p:pic>
    </p:spTree>
    <p:extLst>
      <p:ext uri="{BB962C8B-B14F-4D97-AF65-F5344CB8AC3E}">
        <p14:creationId xmlns:p14="http://schemas.microsoft.com/office/powerpoint/2010/main" val="313124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0" dirty="0">
                <a:latin typeface="Century Gothic" charset="0"/>
              </a:rPr>
              <a:t>EWP in the next programme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598237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2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88"/>
            <a:ext cx="12192000" cy="687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24"/>
            <a:ext cx="12192000" cy="687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2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Century Gothic" charset="0"/>
              </a:rPr>
              <a:t>How to join?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84328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330194" y="2124596"/>
            <a:ext cx="3010077" cy="3043006"/>
          </a:xfrm>
          <a:prstGeom prst="ellipse">
            <a:avLst/>
          </a:prstGeom>
          <a:noFill/>
          <a:ln w="63500" cmpd="sng">
            <a:solidFill>
              <a:srgbClr val="A120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" name="TextBox 7"/>
          <p:cNvSpPr txBox="1"/>
          <p:nvPr/>
        </p:nvSpPr>
        <p:spPr>
          <a:xfrm>
            <a:off x="522327" y="2913018"/>
            <a:ext cx="2645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35475B"/>
                </a:solidFill>
                <a:latin typeface="Century Gothic" panose="020B0502020202020204" pitchFamily="34" charset="0"/>
                <a:cs typeface="Avenir Light"/>
              </a:rPr>
              <a:t>inter-institutional agreements</a:t>
            </a:r>
          </a:p>
        </p:txBody>
      </p:sp>
      <p:sp>
        <p:nvSpPr>
          <p:cNvPr id="4" name="Oval 3"/>
          <p:cNvSpPr/>
          <p:nvPr/>
        </p:nvSpPr>
        <p:spPr>
          <a:xfrm>
            <a:off x="3179072" y="2142290"/>
            <a:ext cx="3010077" cy="3043006"/>
          </a:xfrm>
          <a:prstGeom prst="ellipse">
            <a:avLst/>
          </a:prstGeom>
          <a:noFill/>
          <a:ln w="63500" cmpd="sng">
            <a:solidFill>
              <a:srgbClr val="A120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6" name="Oval 5"/>
          <p:cNvSpPr/>
          <p:nvPr/>
        </p:nvSpPr>
        <p:spPr>
          <a:xfrm>
            <a:off x="8906758" y="2154990"/>
            <a:ext cx="3010077" cy="3043006"/>
          </a:xfrm>
          <a:prstGeom prst="ellipse">
            <a:avLst/>
          </a:prstGeom>
          <a:noFill/>
          <a:ln w="63500" cmpd="sng">
            <a:solidFill>
              <a:srgbClr val="A120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" name="Oval 9"/>
          <p:cNvSpPr/>
          <p:nvPr/>
        </p:nvSpPr>
        <p:spPr>
          <a:xfrm>
            <a:off x="6036558" y="2154992"/>
            <a:ext cx="3010077" cy="3043006"/>
          </a:xfrm>
          <a:prstGeom prst="ellipse">
            <a:avLst/>
          </a:prstGeom>
          <a:noFill/>
          <a:ln w="63500" cmpd="sng">
            <a:solidFill>
              <a:srgbClr val="A120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2" name="TextBox 11"/>
          <p:cNvSpPr txBox="1"/>
          <p:nvPr/>
        </p:nvSpPr>
        <p:spPr>
          <a:xfrm>
            <a:off x="3411305" y="3187844"/>
            <a:ext cx="264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35475B"/>
                </a:solidFill>
                <a:latin typeface="Century Gothic" panose="020B0502020202020204" pitchFamily="34" charset="0"/>
                <a:cs typeface="Avenir Light"/>
              </a:rPr>
              <a:t>application/</a:t>
            </a:r>
          </a:p>
          <a:p>
            <a:pPr algn="ctr"/>
            <a:r>
              <a:rPr lang="en-GB" sz="2800" dirty="0">
                <a:solidFill>
                  <a:srgbClr val="35475B"/>
                </a:solidFill>
                <a:latin typeface="Century Gothic" panose="020B0502020202020204" pitchFamily="34" charset="0"/>
                <a:cs typeface="Avenir Light"/>
              </a:rPr>
              <a:t>nomination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3405" y="3149744"/>
            <a:ext cx="264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35475B"/>
                </a:solidFill>
                <a:latin typeface="Century Gothic" panose="020B0502020202020204" pitchFamily="34" charset="0"/>
                <a:cs typeface="Avenir Light"/>
              </a:rPr>
              <a:t>learning agreement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26122" y="3149744"/>
            <a:ext cx="2645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35475B"/>
                </a:solidFill>
                <a:latin typeface="Century Gothic" panose="020B0502020202020204" pitchFamily="34" charset="0"/>
                <a:cs typeface="Avenir Light"/>
              </a:rPr>
              <a:t>transcript of records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570101" y="718070"/>
            <a:ext cx="1097280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4400" dirty="0">
                <a:solidFill>
                  <a:srgbClr val="35475B"/>
                </a:solidFill>
                <a:latin typeface="Century Gothic" panose="020B0502020202020204" pitchFamily="34" charset="0"/>
                <a:ea typeface="+mj-ea"/>
                <a:cs typeface="+mj-cs"/>
              </a:rPr>
              <a:t>Erasmus</a:t>
            </a:r>
            <a:r>
              <a:rPr lang="en-GB" sz="3200" dirty="0">
                <a:latin typeface="Century Gothic" charset="0"/>
              </a:rPr>
              <a:t>+ </a:t>
            </a:r>
            <a:br>
              <a:rPr lang="en-GB" sz="3200" dirty="0">
                <a:latin typeface="Century Gothic" charset="0"/>
              </a:rPr>
            </a:br>
            <a:r>
              <a:rPr lang="en-GB" dirty="0">
                <a:solidFill>
                  <a:srgbClr val="35475B"/>
                </a:solidFill>
                <a:latin typeface="Century Gothic" charset="0"/>
              </a:rPr>
              <a:t>key process overview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436FE411-0569-4E1F-B78F-471C119E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24800" y="6326658"/>
            <a:ext cx="2743200" cy="365125"/>
          </a:xfrm>
        </p:spPr>
        <p:txBody>
          <a:bodyPr/>
          <a:lstStyle/>
          <a:p>
            <a:fld id="{B03F141A-4CED-46B5-982D-7EDB84835DE5}" type="slidenum">
              <a:rPr lang="en-GB" smtClean="0"/>
              <a:t>2</a:t>
            </a:fld>
            <a:endParaRPr lang="en-GB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9197" y="5541686"/>
            <a:ext cx="2809875" cy="828675"/>
          </a:xfrm>
          <a:prstGeom prst="rect">
            <a:avLst/>
          </a:prstGeom>
          <a:ln w="63500">
            <a:solidFill>
              <a:srgbClr val="A12024"/>
            </a:solidFill>
          </a:ln>
        </p:spPr>
      </p:pic>
    </p:spTree>
    <p:extLst>
      <p:ext uri="{BB962C8B-B14F-4D97-AF65-F5344CB8AC3E}">
        <p14:creationId xmlns:p14="http://schemas.microsoft.com/office/powerpoint/2010/main" val="36792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04" y="370490"/>
            <a:ext cx="10405734" cy="583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86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93" y="5102524"/>
            <a:ext cx="1638300" cy="116205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03" y="4749057"/>
            <a:ext cx="1457325" cy="153352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40" y="3930967"/>
            <a:ext cx="1695450" cy="68580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362" y="974724"/>
            <a:ext cx="1895475" cy="112395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0" y="301624"/>
            <a:ext cx="1181100" cy="1400175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1039" y="589809"/>
            <a:ext cx="3020629" cy="2251926"/>
          </a:xfrm>
          <a:prstGeom prst="rect">
            <a:avLst/>
          </a:prstGeom>
        </p:spPr>
      </p:pic>
      <p:cxnSp>
        <p:nvCxnSpPr>
          <p:cNvPr id="44" name="Rechte verbindingslijn 43"/>
          <p:cNvCxnSpPr/>
          <p:nvPr/>
        </p:nvCxnSpPr>
        <p:spPr>
          <a:xfrm flipV="1">
            <a:off x="4662426" y="1412811"/>
            <a:ext cx="3746584" cy="1882839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/>
          <p:nvPr/>
        </p:nvCxnSpPr>
        <p:spPr>
          <a:xfrm flipH="1" flipV="1">
            <a:off x="4680840" y="3302153"/>
            <a:ext cx="1627640" cy="1725580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Afbeelding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47867">
            <a:off x="6182814" y="4894477"/>
            <a:ext cx="321119" cy="321119"/>
          </a:xfrm>
          <a:prstGeom prst="rect">
            <a:avLst/>
          </a:prstGeom>
        </p:spPr>
      </p:pic>
      <p:pic>
        <p:nvPicPr>
          <p:cNvPr id="67" name="Afbeelding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2650" y="4414231"/>
            <a:ext cx="3338093" cy="1705418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1039" y="3298916"/>
            <a:ext cx="1847850" cy="1238250"/>
          </a:xfrm>
          <a:prstGeom prst="rect">
            <a:avLst/>
          </a:prstGeom>
        </p:spPr>
      </p:pic>
      <p:pic>
        <p:nvPicPr>
          <p:cNvPr id="74" name="Afbeelding 7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1382">
            <a:off x="8267172" y="1238268"/>
            <a:ext cx="321119" cy="321119"/>
          </a:xfrm>
          <a:prstGeom prst="rect">
            <a:avLst/>
          </a:prstGeom>
        </p:spPr>
      </p:pic>
      <p:pic>
        <p:nvPicPr>
          <p:cNvPr id="76" name="Afbeelding 7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59556">
            <a:off x="1745366" y="4939964"/>
            <a:ext cx="321119" cy="321119"/>
          </a:xfrm>
          <a:prstGeom prst="rect">
            <a:avLst/>
          </a:prstGeom>
        </p:spPr>
      </p:pic>
      <p:pic>
        <p:nvPicPr>
          <p:cNvPr id="77" name="Afbeelding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65126">
            <a:off x="2337991" y="3984666"/>
            <a:ext cx="321119" cy="321119"/>
          </a:xfrm>
          <a:prstGeom prst="rect">
            <a:avLst/>
          </a:prstGeom>
        </p:spPr>
      </p:pic>
      <p:pic>
        <p:nvPicPr>
          <p:cNvPr id="79" name="Afbeelding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5796">
            <a:off x="2184630" y="1882004"/>
            <a:ext cx="321119" cy="321119"/>
          </a:xfrm>
          <a:prstGeom prst="rect">
            <a:avLst/>
          </a:prstGeom>
        </p:spPr>
      </p:pic>
      <p:cxnSp>
        <p:nvCxnSpPr>
          <p:cNvPr id="80" name="Rechte verbindingslijn 79"/>
          <p:cNvCxnSpPr/>
          <p:nvPr/>
        </p:nvCxnSpPr>
        <p:spPr>
          <a:xfrm flipV="1">
            <a:off x="1888329" y="3295650"/>
            <a:ext cx="2792510" cy="1823859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chte verbindingslijn 81"/>
          <p:cNvCxnSpPr/>
          <p:nvPr/>
        </p:nvCxnSpPr>
        <p:spPr>
          <a:xfrm flipV="1">
            <a:off x="2475160" y="3295650"/>
            <a:ext cx="2205679" cy="849578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Rechte verbindingslijn 96"/>
          <p:cNvCxnSpPr/>
          <p:nvPr/>
        </p:nvCxnSpPr>
        <p:spPr>
          <a:xfrm flipH="1" flipV="1">
            <a:off x="2367210" y="2058810"/>
            <a:ext cx="2313629" cy="1251981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/>
          <p:cNvCxnSpPr/>
          <p:nvPr/>
        </p:nvCxnSpPr>
        <p:spPr>
          <a:xfrm flipH="1" flipV="1">
            <a:off x="3802402" y="1760891"/>
            <a:ext cx="863787" cy="1524077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echte verbindingslijn 105"/>
          <p:cNvCxnSpPr/>
          <p:nvPr/>
        </p:nvCxnSpPr>
        <p:spPr>
          <a:xfrm flipH="1" flipV="1">
            <a:off x="4695347" y="3321473"/>
            <a:ext cx="3689156" cy="1959578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Rechte verbindingslijn 108"/>
          <p:cNvCxnSpPr/>
          <p:nvPr/>
        </p:nvCxnSpPr>
        <p:spPr>
          <a:xfrm flipH="1" flipV="1">
            <a:off x="4680839" y="3303066"/>
            <a:ext cx="3773448" cy="498515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echte verbindingslijn 111"/>
          <p:cNvCxnSpPr/>
          <p:nvPr/>
        </p:nvCxnSpPr>
        <p:spPr>
          <a:xfrm flipH="1" flipV="1">
            <a:off x="4662426" y="3306332"/>
            <a:ext cx="5473715" cy="1502913"/>
          </a:xfrm>
          <a:prstGeom prst="line">
            <a:avLst/>
          </a:prstGeom>
          <a:ln w="19050">
            <a:solidFill>
              <a:srgbClr val="A120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Afbeelding 1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8162">
            <a:off x="3636358" y="1601347"/>
            <a:ext cx="321119" cy="321119"/>
          </a:xfrm>
          <a:prstGeom prst="rect">
            <a:avLst/>
          </a:prstGeom>
        </p:spPr>
      </p:pic>
      <p:pic>
        <p:nvPicPr>
          <p:cNvPr id="127" name="Afbeelding 1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2558">
            <a:off x="8309282" y="3630714"/>
            <a:ext cx="321119" cy="321119"/>
          </a:xfrm>
          <a:prstGeom prst="rect">
            <a:avLst/>
          </a:prstGeom>
        </p:spPr>
      </p:pic>
      <p:pic>
        <p:nvPicPr>
          <p:cNvPr id="128" name="Afbeelding 1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7307">
            <a:off x="8248451" y="5127559"/>
            <a:ext cx="321119" cy="321119"/>
          </a:xfrm>
          <a:prstGeom prst="rect">
            <a:avLst/>
          </a:prstGeom>
        </p:spPr>
      </p:pic>
      <p:pic>
        <p:nvPicPr>
          <p:cNvPr id="129" name="Afbeelding 1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6869">
            <a:off x="10005076" y="4638001"/>
            <a:ext cx="321119" cy="321119"/>
          </a:xfrm>
          <a:prstGeom prst="rect">
            <a:avLst/>
          </a:prstGeom>
        </p:spPr>
      </p:pic>
      <p:sp>
        <p:nvSpPr>
          <p:cNvPr id="130" name="Rechthoek 129"/>
          <p:cNvSpPr/>
          <p:nvPr/>
        </p:nvSpPr>
        <p:spPr>
          <a:xfrm>
            <a:off x="3378613" y="2737452"/>
            <a:ext cx="3637953" cy="13775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1" name="Afbeelding 1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5" y="2385425"/>
            <a:ext cx="4071938" cy="1628775"/>
          </a:xfrm>
          <a:prstGeom prst="rect">
            <a:avLst/>
          </a:prstGeom>
        </p:spPr>
      </p:pic>
      <p:sp>
        <p:nvSpPr>
          <p:cNvPr id="139" name="Tekstvak 138"/>
          <p:cNvSpPr txBox="1"/>
          <p:nvPr/>
        </p:nvSpPr>
        <p:spPr>
          <a:xfrm>
            <a:off x="606481" y="540046"/>
            <a:ext cx="310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rgbClr val="31475B"/>
                </a:solidFill>
                <a:latin typeface="Century Gothic" panose="020B0502020202020204" pitchFamily="34" charset="0"/>
              </a:rPr>
              <a:t>Commercial SIS</a:t>
            </a:r>
            <a:endParaRPr lang="en-US" sz="2400" dirty="0">
              <a:solidFill>
                <a:srgbClr val="31475B"/>
              </a:solidFill>
              <a:latin typeface="Century Gothic" panose="020B0502020202020204" pitchFamily="34" charset="0"/>
            </a:endParaRPr>
          </a:p>
        </p:txBody>
      </p:sp>
      <p:sp>
        <p:nvSpPr>
          <p:cNvPr id="140" name="Tekstvak 139"/>
          <p:cNvSpPr txBox="1"/>
          <p:nvPr/>
        </p:nvSpPr>
        <p:spPr>
          <a:xfrm>
            <a:off x="2375025" y="5083429"/>
            <a:ext cx="242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1475B"/>
                </a:solidFill>
                <a:latin typeface="Century Gothic" panose="020B0502020202020204" pitchFamily="34" charset="0"/>
              </a:rPr>
              <a:t>SIS developed</a:t>
            </a:r>
            <a:br>
              <a:rPr lang="en-US" sz="2400" dirty="0">
                <a:solidFill>
                  <a:srgbClr val="31475B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rgbClr val="31475B"/>
                </a:solidFill>
                <a:latin typeface="Century Gothic" panose="020B0502020202020204" pitchFamily="34" charset="0"/>
              </a:rPr>
              <a:t>in-house</a:t>
            </a:r>
          </a:p>
        </p:txBody>
      </p:sp>
      <p:sp>
        <p:nvSpPr>
          <p:cNvPr id="141" name="Tekstvak 140"/>
          <p:cNvSpPr txBox="1"/>
          <p:nvPr/>
        </p:nvSpPr>
        <p:spPr>
          <a:xfrm>
            <a:off x="8590165" y="129304"/>
            <a:ext cx="310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1475B"/>
                </a:solidFill>
                <a:latin typeface="Century Gothic" panose="020B0502020202020204" pitchFamily="34" charset="0"/>
              </a:rPr>
              <a:t>No specific IT-tools</a:t>
            </a:r>
          </a:p>
        </p:txBody>
      </p:sp>
      <p:sp>
        <p:nvSpPr>
          <p:cNvPr id="146" name="Tekstvak 145"/>
          <p:cNvSpPr txBox="1"/>
          <p:nvPr/>
        </p:nvSpPr>
        <p:spPr>
          <a:xfrm>
            <a:off x="7534628" y="2982825"/>
            <a:ext cx="4576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31475B"/>
                </a:solidFill>
                <a:latin typeface="Century Gothic" panose="020B0502020202020204" pitchFamily="34" charset="0"/>
              </a:rPr>
              <a:t>SIS developed for consortium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3442" y="305987"/>
            <a:ext cx="1631334" cy="3919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0415" y="728389"/>
            <a:ext cx="615833" cy="45865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2886" y="760215"/>
            <a:ext cx="922742" cy="41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9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No university left behind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86898"/>
            <a:ext cx="8991600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94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EWP </a:t>
            </a:r>
            <a:r>
              <a:rPr lang="nl-BE" dirty="0" err="1">
                <a:latin typeface="Century Gothic" panose="020B0502020202020204" pitchFamily="34" charset="0"/>
              </a:rPr>
              <a:t>network</a:t>
            </a:r>
            <a:r>
              <a:rPr lang="nl-BE" dirty="0">
                <a:latin typeface="Century Gothic" panose="020B0502020202020204" pitchFamily="34" charset="0"/>
              </a:rPr>
              <a:t> in </a:t>
            </a:r>
            <a:r>
              <a:rPr lang="nl-BE" dirty="0" err="1">
                <a:latin typeface="Century Gothic" panose="020B0502020202020204" pitchFamily="34" charset="0"/>
              </a:rPr>
              <a:t>practice</a:t>
            </a:r>
            <a:r>
              <a:rPr lang="nl-BE" dirty="0">
                <a:latin typeface="Century Gothic" panose="020B0502020202020204" pitchFamily="34" charset="0"/>
              </a:rPr>
              <a:t> 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  <a:defRPr/>
            </a:pPr>
            <a:r>
              <a:rPr lang="en-GB" dirty="0">
                <a:latin typeface="Century Gothic" panose="020B0502020202020204" pitchFamily="34" charset="0"/>
              </a:rPr>
              <a:t>EWP “buffet of” APIs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Institutions (address, logo, contact persons)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Organisational units (faculties, departments, divisions)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Courses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Inter-institutional agreements / CNR (change notification receiver)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Outgoing motilities / CNR</a:t>
            </a:r>
          </a:p>
          <a:p>
            <a:pPr marL="914400" lvl="3" indent="-457200">
              <a:spcBef>
                <a:spcPts val="1000"/>
              </a:spcBef>
              <a:defRPr/>
            </a:pPr>
            <a:r>
              <a:rPr lang="en-GB" sz="2600" dirty="0">
                <a:latin typeface="Century Gothic" panose="020B0502020202020204" pitchFamily="34" charset="0"/>
              </a:rPr>
              <a:t>Transcripts of records</a:t>
            </a:r>
          </a:p>
          <a:p>
            <a:pPr>
              <a:spcAft>
                <a:spcPts val="1200"/>
              </a:spcAft>
              <a:defRPr/>
            </a:pPr>
            <a:r>
              <a:rPr lang="en-GB" dirty="0">
                <a:latin typeface="Century Gothic" panose="020B0502020202020204" pitchFamily="34" charset="0"/>
              </a:rPr>
              <a:t>Modular approach allows future extensions</a:t>
            </a:r>
          </a:p>
          <a:p>
            <a:pPr>
              <a:spcAft>
                <a:spcPts val="1200"/>
              </a:spcAft>
              <a:defRPr/>
            </a:pPr>
            <a:r>
              <a:rPr lang="en-GB" dirty="0">
                <a:latin typeface="Century Gothic" panose="020B0502020202020204" pitchFamily="34" charset="0"/>
              </a:rPr>
              <a:t>Mobility tool connection</a:t>
            </a: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48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>
                <a:solidFill>
                  <a:srgbClr val="31485B"/>
                </a:solidFill>
              </a:rPr>
              <a:t>erasmuswithoutpaper.eu </a:t>
            </a:r>
            <a:endParaRPr lang="en-GB" altLang="en-US" dirty="0">
              <a:solidFill>
                <a:srgbClr val="31485B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41A-4CED-46B5-982D-7EDB84835DE5}" type="slidenum">
              <a:rPr lang="en-GB" smtClean="0"/>
              <a:t>24</a:t>
            </a:fld>
            <a:endParaRPr lang="en-GB" dirty="0"/>
          </a:p>
        </p:txBody>
      </p:sp>
      <p:sp>
        <p:nvSpPr>
          <p:cNvPr id="9" name="Rechthoek 8"/>
          <p:cNvSpPr/>
          <p:nvPr/>
        </p:nvSpPr>
        <p:spPr>
          <a:xfrm>
            <a:off x="9070848" y="5879592"/>
            <a:ext cx="164592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00" y="204961"/>
            <a:ext cx="10726629" cy="661021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0920248" y="5879592"/>
            <a:ext cx="1187669" cy="978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4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>
                <a:solidFill>
                  <a:srgbClr val="35475B"/>
                </a:solidFill>
                <a:latin typeface="Century Gothic" panose="020B0502020202020204" pitchFamily="34" charset="0"/>
              </a:rPr>
              <a:t>Partners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530E136-69B2-4426-9EB2-1B08FB98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1108" y="6364996"/>
            <a:ext cx="2743200" cy="365125"/>
          </a:xfrm>
        </p:spPr>
        <p:txBody>
          <a:bodyPr/>
          <a:lstStyle/>
          <a:p>
            <a:fld id="{B03F141A-4CED-46B5-982D-7EDB84835DE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1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600" b="1" dirty="0">
                <a:latin typeface="Century Gothic" panose="020B0502020202020204" pitchFamily="34" charset="0"/>
              </a:rPr>
              <a:t>Stay informed</a:t>
            </a:r>
            <a:endParaRPr lang="en-GB" b="1" dirty="0"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2040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r>
              <a:rPr lang="en-GB" b="1" u="sng" dirty="0">
                <a:solidFill>
                  <a:srgbClr val="A12024"/>
                </a:solidFill>
                <a:latin typeface="Century Gothic" panose="020B0502020202020204" pitchFamily="34" charset="0"/>
              </a:rPr>
              <a:t>www.erasmuswithoutpaper.eu</a:t>
            </a:r>
            <a:endParaRPr lang="en-GB" sz="2400" u="sng" dirty="0">
              <a:solidFill>
                <a:srgbClr val="A12024"/>
              </a:solidFill>
              <a:latin typeface="Century Gothic" panose="020B0502020202020204" pitchFamily="34" charset="0"/>
              <a:hlinkClick r:id="rId2"/>
            </a:endParaRPr>
          </a:p>
          <a:p>
            <a:pPr marL="0" indent="0">
              <a:spcAft>
                <a:spcPts val="1200"/>
              </a:spcAft>
              <a:buNone/>
              <a:tabLst>
                <a:tab pos="1071563" algn="l"/>
              </a:tabLst>
            </a:pPr>
            <a:r>
              <a:rPr lang="en-GB" sz="2400" dirty="0"/>
              <a:t>	</a:t>
            </a:r>
          </a:p>
          <a:p>
            <a:pPr marL="0" indent="0">
              <a:buNone/>
              <a:tabLst>
                <a:tab pos="1071563" algn="l"/>
              </a:tabLst>
            </a:pPr>
            <a:r>
              <a:rPr lang="en-GB" sz="2400" dirty="0">
                <a:latin typeface="Century Gothic" panose="020B0502020202020204" pitchFamily="34" charset="0"/>
              </a:rPr>
              <a:t>	</a:t>
            </a:r>
            <a:r>
              <a:rPr lang="en-GB" b="1" dirty="0">
                <a:solidFill>
                  <a:srgbClr val="A12024"/>
                </a:solidFill>
                <a:latin typeface="Century Gothic" panose="020B0502020202020204" pitchFamily="34" charset="0"/>
              </a:rPr>
              <a:t>@</a:t>
            </a:r>
            <a:r>
              <a:rPr lang="en-GB" b="1" dirty="0" err="1">
                <a:solidFill>
                  <a:srgbClr val="A12024"/>
                </a:solidFill>
                <a:latin typeface="Century Gothic" panose="020B0502020202020204" pitchFamily="34" charset="0"/>
              </a:rPr>
              <a:t>erasmuswp</a:t>
            </a:r>
            <a:endParaRPr lang="en-GB" sz="2400" b="1" dirty="0">
              <a:solidFill>
                <a:srgbClr val="A12024"/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600"/>
              </a:spcAft>
              <a:buNone/>
              <a:tabLst>
                <a:tab pos="1071563" algn="l"/>
              </a:tabLst>
            </a:pPr>
            <a:endParaRPr lang="en-GB" sz="2400" dirty="0">
              <a:latin typeface="Century Gothic" panose="020B0502020202020204" pitchFamily="34" charset="0"/>
            </a:endParaRPr>
          </a:p>
          <a:p>
            <a:pPr marL="0" indent="0">
              <a:buNone/>
              <a:tabLst>
                <a:tab pos="1071563" algn="l"/>
              </a:tabLst>
            </a:pPr>
            <a:r>
              <a:rPr lang="en-GB" sz="2400" dirty="0">
                <a:latin typeface="Century Gothic" panose="020B0502020202020204" pitchFamily="34" charset="0"/>
              </a:rPr>
              <a:t>	</a:t>
            </a:r>
            <a:r>
              <a:rPr lang="en-GB" b="1" dirty="0" err="1">
                <a:solidFill>
                  <a:srgbClr val="A12024"/>
                </a:solidFill>
                <a:latin typeface="Century Gothic" panose="020B0502020202020204" pitchFamily="34" charset="0"/>
              </a:rPr>
              <a:t>ErasmusWithoutPaper</a:t>
            </a:r>
            <a:endParaRPr lang="en-GB" sz="2400" b="1" dirty="0">
              <a:solidFill>
                <a:srgbClr val="A1202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F141A-4CED-46B5-982D-7EDB84835DE5}" type="slidenum">
              <a:rPr lang="en-GB" smtClean="0"/>
              <a:t>26</a:t>
            </a:fld>
            <a:endParaRPr lang="en-GB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53" y="4852138"/>
            <a:ext cx="855065" cy="85506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06" y="3834132"/>
            <a:ext cx="864512" cy="70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28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entury Gothic" panose="020B0502020202020204" pitchFamily="34" charset="0"/>
              </a:rPr>
              <a:t>The paperless International Office (1)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Develop tools to get rid of paper</a:t>
            </a:r>
          </a:p>
          <a:p>
            <a:r>
              <a:rPr lang="en-US" dirty="0">
                <a:latin typeface="Century Gothic" panose="020B0502020202020204" pitchFamily="34" charset="0"/>
              </a:rPr>
              <a:t>Less administrative workload = more time to focus on quality and support</a:t>
            </a:r>
          </a:p>
          <a:p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574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The </a:t>
            </a:r>
            <a:r>
              <a:rPr lang="nl-BE" dirty="0" err="1">
                <a:latin typeface="Century Gothic" panose="020B0502020202020204" pitchFamily="34" charset="0"/>
              </a:rPr>
              <a:t>paperless</a:t>
            </a:r>
            <a:r>
              <a:rPr lang="nl-BE" dirty="0">
                <a:latin typeface="Century Gothic" panose="020B0502020202020204" pitchFamily="34" charset="0"/>
              </a:rPr>
              <a:t> International Office (2)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Century Gothic" panose="020B0502020202020204" pitchFamily="34" charset="0"/>
              </a:rPr>
              <a:t>Processes that we can manage ourselves: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Fact sheet data about the partner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Inter-institutional agreement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Exchange application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Learning agreement (student &amp; outgoing exchange coordinator)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Grant agreement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24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The </a:t>
            </a:r>
            <a:r>
              <a:rPr lang="nl-BE" dirty="0" err="1">
                <a:latin typeface="Century Gothic" panose="020B0502020202020204" pitchFamily="34" charset="0"/>
              </a:rPr>
              <a:t>paperless</a:t>
            </a:r>
            <a:r>
              <a:rPr lang="nl-BE" dirty="0">
                <a:latin typeface="Century Gothic" panose="020B0502020202020204" pitchFamily="34" charset="0"/>
              </a:rPr>
              <a:t> International Office – </a:t>
            </a:r>
            <a:r>
              <a:rPr lang="nl-BE" dirty="0" err="1">
                <a:latin typeface="Century Gothic" panose="020B0502020202020204" pitchFamily="34" charset="0"/>
              </a:rPr>
              <a:t>limits</a:t>
            </a:r>
            <a:r>
              <a:rPr lang="nl-BE" dirty="0">
                <a:latin typeface="Century Gothic" panose="020B0502020202020204" pitchFamily="34" charset="0"/>
              </a:rPr>
              <a:t> (1)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Century Gothic" panose="020B0502020202020204" pitchFamily="34" charset="0"/>
              </a:rPr>
              <a:t>Processes that we can manage ourselves: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Fact sheet data about the partner</a:t>
            </a:r>
          </a:p>
          <a:p>
            <a:pPr lvl="2"/>
            <a:r>
              <a:rPr lang="nl-BE" dirty="0">
                <a:latin typeface="Century Gothic" panose="020B0502020202020204" pitchFamily="34" charset="0"/>
              </a:rPr>
              <a:t>Manual updates</a:t>
            </a:r>
            <a:endParaRPr lang="en-US" dirty="0">
              <a:latin typeface="Century Gothic" panose="020B0502020202020204" pitchFamily="34" charset="0"/>
            </a:endParaRP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Inter-institutional agreement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Signature from partner </a:t>
            </a:r>
            <a: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entury Gothic" panose="020B0502020202020204" pitchFamily="34" charset="0"/>
              </a:rPr>
              <a:t> PDF/paper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Exchange application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Nominations = email or nomination system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Learning agreement (student &amp; sending coordinator)</a:t>
            </a:r>
          </a:p>
          <a:p>
            <a:pPr lvl="2"/>
            <a:r>
              <a:rPr lang="en-US" dirty="0">
                <a:latin typeface="Century Gothic" panose="020B0502020202020204" pitchFamily="34" charset="0"/>
              </a:rPr>
              <a:t>Signature from receiving coordinator </a:t>
            </a:r>
            <a:r>
              <a:rPr lang="en-US" dirty="0">
                <a:latin typeface="Century Gothic" panose="020B050202020202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entury Gothic" panose="020B0502020202020204" pitchFamily="34" charset="0"/>
              </a:rPr>
              <a:t> PDF/paper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The </a:t>
            </a:r>
            <a:r>
              <a:rPr lang="nl-BE" dirty="0" err="1">
                <a:latin typeface="Century Gothic" panose="020B0502020202020204" pitchFamily="34" charset="0"/>
              </a:rPr>
              <a:t>paperless</a:t>
            </a:r>
            <a:r>
              <a:rPr lang="nl-BE" dirty="0">
                <a:latin typeface="Century Gothic" panose="020B0502020202020204" pitchFamily="34" charset="0"/>
              </a:rPr>
              <a:t> International Office – </a:t>
            </a:r>
            <a:r>
              <a:rPr lang="nl-BE" dirty="0" err="1">
                <a:latin typeface="Century Gothic" panose="020B0502020202020204" pitchFamily="34" charset="0"/>
              </a:rPr>
              <a:t>limits</a:t>
            </a:r>
            <a:r>
              <a:rPr lang="nl-BE" dirty="0">
                <a:latin typeface="Century Gothic" panose="020B0502020202020204" pitchFamily="34" charset="0"/>
              </a:rPr>
              <a:t> (2)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latin typeface="Century Gothic" panose="020B0502020202020204" pitchFamily="34" charset="0"/>
              </a:rPr>
              <a:t>Processes that we can’t manage ourselves: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Confirmation of stay</a:t>
            </a:r>
          </a:p>
          <a:p>
            <a:pPr lvl="1"/>
            <a:r>
              <a:rPr lang="en-US" dirty="0">
                <a:latin typeface="Century Gothic" panose="020B0502020202020204" pitchFamily="34" charset="0"/>
              </a:rPr>
              <a:t>Transcript of records</a:t>
            </a:r>
          </a:p>
          <a:p>
            <a:pPr lvl="1"/>
            <a:endParaRPr lang="en-US" dirty="0">
              <a:latin typeface="Century Gothic" panose="020B0502020202020204" pitchFamily="34" charset="0"/>
            </a:endParaRPr>
          </a:p>
          <a:p>
            <a:pPr lvl="1"/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52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latin typeface="Century Gothic" panose="020B0502020202020204" pitchFamily="34" charset="0"/>
              </a:rPr>
              <a:t>The missing link: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26" y="1602058"/>
            <a:ext cx="952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0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6" name="Tekstvak 5"/>
          <p:cNvSpPr txBox="1"/>
          <p:nvPr/>
        </p:nvSpPr>
        <p:spPr>
          <a:xfrm>
            <a:off x="4709159" y="95642"/>
            <a:ext cx="2350893" cy="7912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nl-BE" sz="1758" dirty="0"/>
          </a:p>
        </p:txBody>
      </p:sp>
      <p:sp>
        <p:nvSpPr>
          <p:cNvPr id="3" name="Rechthoek 2"/>
          <p:cNvSpPr/>
          <p:nvPr/>
        </p:nvSpPr>
        <p:spPr>
          <a:xfrm>
            <a:off x="1031358" y="-467834"/>
            <a:ext cx="3934047" cy="1499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993" y="374421"/>
            <a:ext cx="9728570" cy="6472946"/>
          </a:xfrm>
          <a:prstGeom prst="rect">
            <a:avLst/>
          </a:prstGeom>
        </p:spPr>
      </p:pic>
      <p:sp>
        <p:nvSpPr>
          <p:cNvPr id="2048" name="Rechthoek 2047"/>
          <p:cNvSpPr/>
          <p:nvPr/>
        </p:nvSpPr>
        <p:spPr>
          <a:xfrm>
            <a:off x="10632563" y="5996763"/>
            <a:ext cx="1559437" cy="8612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2" name="Gekromde verbindingslijn 2061"/>
          <p:cNvCxnSpPr/>
          <p:nvPr/>
        </p:nvCxnSpPr>
        <p:spPr>
          <a:xfrm rot="16200000" flipH="1">
            <a:off x="3602847" y="3517854"/>
            <a:ext cx="3607548" cy="1052555"/>
          </a:xfrm>
          <a:prstGeom prst="curvedConnector3">
            <a:avLst>
              <a:gd name="adj1" fmla="val 50000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Gekromde verbindingslijn 2069"/>
          <p:cNvCxnSpPr/>
          <p:nvPr/>
        </p:nvCxnSpPr>
        <p:spPr>
          <a:xfrm rot="10800000">
            <a:off x="3131802" y="3560168"/>
            <a:ext cx="4826234" cy="686580"/>
          </a:xfrm>
          <a:prstGeom prst="curvedConnector3">
            <a:avLst/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kromde verbindingslijn 66"/>
          <p:cNvCxnSpPr/>
          <p:nvPr/>
        </p:nvCxnSpPr>
        <p:spPr>
          <a:xfrm rot="5400000">
            <a:off x="4529127" y="2622643"/>
            <a:ext cx="2697306" cy="1994874"/>
          </a:xfrm>
          <a:prstGeom prst="curvedConnector3">
            <a:avLst>
              <a:gd name="adj1" fmla="val 50000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kromde verbindingslijn 72"/>
          <p:cNvCxnSpPr/>
          <p:nvPr/>
        </p:nvCxnSpPr>
        <p:spPr>
          <a:xfrm rot="5400000">
            <a:off x="3646602" y="1873956"/>
            <a:ext cx="2799603" cy="1994874"/>
          </a:xfrm>
          <a:prstGeom prst="curvedConnector3">
            <a:avLst>
              <a:gd name="adj1" fmla="val 89118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kromde verbindingslijn 47"/>
          <p:cNvCxnSpPr/>
          <p:nvPr/>
        </p:nvCxnSpPr>
        <p:spPr>
          <a:xfrm>
            <a:off x="4048966" y="2700670"/>
            <a:ext cx="2873918" cy="2268063"/>
          </a:xfrm>
          <a:prstGeom prst="curvedConnector3">
            <a:avLst>
              <a:gd name="adj1" fmla="val 61839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kromde verbindingslijn 87"/>
          <p:cNvCxnSpPr/>
          <p:nvPr/>
        </p:nvCxnSpPr>
        <p:spPr>
          <a:xfrm rot="5400000" flipH="1" flipV="1">
            <a:off x="5453108" y="3342980"/>
            <a:ext cx="2772922" cy="2236931"/>
          </a:xfrm>
          <a:prstGeom prst="curvedConnector3">
            <a:avLst>
              <a:gd name="adj1" fmla="val 79908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kromde verbindingslijn 96"/>
          <p:cNvCxnSpPr/>
          <p:nvPr/>
        </p:nvCxnSpPr>
        <p:spPr>
          <a:xfrm flipV="1">
            <a:off x="4159106" y="3672572"/>
            <a:ext cx="4451494" cy="788874"/>
          </a:xfrm>
          <a:prstGeom prst="curvedConnector3">
            <a:avLst>
              <a:gd name="adj1" fmla="val 50000"/>
            </a:avLst>
          </a:prstGeom>
          <a:ln w="19050">
            <a:solidFill>
              <a:srgbClr val="A1202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kstvak 39"/>
          <p:cNvSpPr txBox="1"/>
          <p:nvPr/>
        </p:nvSpPr>
        <p:spPr>
          <a:xfrm>
            <a:off x="4709159" y="3396192"/>
            <a:ext cx="2251847" cy="1065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nl-BE" sz="1758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55" y="3498012"/>
            <a:ext cx="1978644" cy="7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69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0" dirty="0">
                <a:latin typeface="Century Gothic" charset="0"/>
              </a:rPr>
              <a:t>The network in practice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419642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4ae14868-6f31-44f0-b410-52f19e37ad77" ContentTypeId="0x010100B14F659BCD6B4D44A071072585BC7B40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portrait (staand)" ma:contentTypeID="0x010100B14F659BCD6B4D44A071072585BC7B40007F69A81DEB78C74383ACB203F0D22356" ma:contentTypeVersion="2" ma:contentTypeDescription="Een nieuw document maken." ma:contentTypeScope="" ma:versionID="69fdb05fd5e5cfa8cdd440c02a6d1c8b">
  <xsd:schema xmlns:xsd="http://www.w3.org/2001/XMLSchema" xmlns:xs="http://www.w3.org/2001/XMLSchema" xmlns:p="http://schemas.microsoft.com/office/2006/metadata/properties" xmlns:ns2="27a646ec-b11d-44f2-b007-16ce52b3018b" targetNamespace="http://schemas.microsoft.com/office/2006/metadata/properties" ma:root="true" ma:fieldsID="5fd0ba0c43b464ad3a628601be51ba5d" ns2:_="">
    <xsd:import namespace="27a646ec-b11d-44f2-b007-16ce52b3018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646ec-b11d-44f2-b007-16ce52b3018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7a646ec-b11d-44f2-b007-16ce52b3018b">DEPDOC-959341906-121362</_dlc_DocId>
    <_dlc_DocIdUrl xmlns="27a646ec-b11d-44f2-b007-16ce52b3018b">
      <Url>https://nuffic.sharepoint.com/sites/departments/na/_layouts/15/DocIdRedir.aspx?ID=DEPDOC-959341906-121362</Url>
      <Description>DEPDOC-959341906-121362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05F4FE-0E21-48BE-8164-735BE01FA31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C6BD90CE-E5E4-48CB-B5CD-2E7EDF0DE93F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90889F49-1875-4F55-9FA0-00B7BDB490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a646ec-b11d-44f2-b007-16ce52b301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9F72A22-5CCE-448C-8A5A-489C7A69CD0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27a646ec-b11d-44f2-b007-16ce52b3018b"/>
    <ds:schemaRef ds:uri="http://www.w3.org/XML/1998/namespace"/>
  </ds:schemaRefs>
</ds:datastoreItem>
</file>

<file path=customXml/itemProps5.xml><?xml version="1.0" encoding="utf-8"?>
<ds:datastoreItem xmlns:ds="http://schemas.openxmlformats.org/officeDocument/2006/customXml" ds:itemID="{5D97C237-12B5-438A-9F5C-D7368511B5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286</Words>
  <Application>Microsoft Office PowerPoint</Application>
  <PresentationFormat>Breedbeeld</PresentationFormat>
  <Paragraphs>77</Paragraphs>
  <Slides>26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1" baseType="lpstr">
      <vt:lpstr>Arial</vt:lpstr>
      <vt:lpstr>Futura PT Book</vt:lpstr>
      <vt:lpstr>Century Gothic</vt:lpstr>
      <vt:lpstr>Calibri</vt:lpstr>
      <vt:lpstr>Office Theme</vt:lpstr>
      <vt:lpstr>Paul Leys – Ghent University</vt:lpstr>
      <vt:lpstr>PowerPoint-presentatie</vt:lpstr>
      <vt:lpstr>The paperless International Office (1)</vt:lpstr>
      <vt:lpstr>The paperless International Office (2)</vt:lpstr>
      <vt:lpstr>The paperless International Office – limits (1)</vt:lpstr>
      <vt:lpstr>The paperless International Office – limits (2)</vt:lpstr>
      <vt:lpstr>The missing link:</vt:lpstr>
      <vt:lpstr>PowerPoint-presentatie</vt:lpstr>
      <vt:lpstr>The network in practice</vt:lpstr>
      <vt:lpstr>Inter-institutional agreements</vt:lpstr>
      <vt:lpstr>Nominations</vt:lpstr>
      <vt:lpstr>Learning Agreement</vt:lpstr>
      <vt:lpstr>Confirmation of stay</vt:lpstr>
      <vt:lpstr>Transcript of records</vt:lpstr>
      <vt:lpstr>EWP in the next programme</vt:lpstr>
      <vt:lpstr>PowerPoint-presentatie</vt:lpstr>
      <vt:lpstr>PowerPoint-presentatie</vt:lpstr>
      <vt:lpstr>PowerPoint-presentatie</vt:lpstr>
      <vt:lpstr>How to join?</vt:lpstr>
      <vt:lpstr>PowerPoint-presentatie</vt:lpstr>
      <vt:lpstr>PowerPoint-presentatie</vt:lpstr>
      <vt:lpstr>No university left behind</vt:lpstr>
      <vt:lpstr>EWP network in practice </vt:lpstr>
      <vt:lpstr>PowerPoint-presentatie</vt:lpstr>
      <vt:lpstr>Partners</vt:lpstr>
      <vt:lpstr>Stay informed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 Designer</dc:creator>
  <cp:lastModifiedBy>Sophia Tsaldari</cp:lastModifiedBy>
  <cp:revision>81</cp:revision>
  <dcterms:created xsi:type="dcterms:W3CDTF">2018-01-22T13:55:42Z</dcterms:created>
  <dcterms:modified xsi:type="dcterms:W3CDTF">2019-04-09T12:56:20Z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0x010100B14F659BCD6B4D44A071072585BC7B40007F69A81DEB78C74383ACB203F0D22356</vt:lpwstr>
  </property>
  <property fmtid="{D5CDD505-2E9C-101B-9397-08002B2CF9AE}" pid="3" name="_dlc_DocIdItemGuid">
    <vt:lpwstr>603845bf-d410-4868-9626-e9d514271df1</vt:lpwstr>
  </property>
  <property fmtid="{D5CDD505-2E9C-101B-9397-08002B2CF9AE}" pid="4" name="TaxKeyword">
    <vt:lpwstr/>
  </property>
  <property fmtid="{D5CDD505-2E9C-101B-9397-08002B2CF9AE}" pid="5" name="TaxCatchAll">
    <vt:lpwstr/>
  </property>
  <property fmtid="{D5CDD505-2E9C-101B-9397-08002B2CF9AE}" pid="6" name="TaxKeywordTaxHTField">
    <vt:lpwstr/>
  </property>
</Properties>
</file>